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949"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1" r:id="rId12"/>
    <p:sldMasterId id="2147483816" r:id="rId13"/>
  </p:sldMasterIdLst>
  <p:notesMasterIdLst>
    <p:notesMasterId r:id="rId50"/>
  </p:notesMasterIdLst>
  <p:sldIdLst>
    <p:sldId id="260" r:id="rId14"/>
    <p:sldId id="267" r:id="rId15"/>
    <p:sldId id="310" r:id="rId16"/>
    <p:sldId id="276" r:id="rId17"/>
    <p:sldId id="269" r:id="rId18"/>
    <p:sldId id="270" r:id="rId19"/>
    <p:sldId id="271" r:id="rId20"/>
    <p:sldId id="272" r:id="rId21"/>
    <p:sldId id="279" r:id="rId22"/>
    <p:sldId id="280" r:id="rId23"/>
    <p:sldId id="281" r:id="rId24"/>
    <p:sldId id="282" r:id="rId25"/>
    <p:sldId id="311" r:id="rId26"/>
    <p:sldId id="283" r:id="rId27"/>
    <p:sldId id="284" r:id="rId28"/>
    <p:sldId id="285" r:id="rId29"/>
    <p:sldId id="286" r:id="rId30"/>
    <p:sldId id="287" r:id="rId31"/>
    <p:sldId id="288" r:id="rId32"/>
    <p:sldId id="289" r:id="rId33"/>
    <p:sldId id="273" r:id="rId34"/>
    <p:sldId id="274" r:id="rId35"/>
    <p:sldId id="290" r:id="rId36"/>
    <p:sldId id="292" r:id="rId37"/>
    <p:sldId id="293" r:id="rId38"/>
    <p:sldId id="308" r:id="rId39"/>
    <p:sldId id="295" r:id="rId40"/>
    <p:sldId id="296" r:id="rId41"/>
    <p:sldId id="297" r:id="rId42"/>
    <p:sldId id="309" r:id="rId43"/>
    <p:sldId id="298" r:id="rId44"/>
    <p:sldId id="299" r:id="rId45"/>
    <p:sldId id="300" r:id="rId46"/>
    <p:sldId id="301" r:id="rId47"/>
    <p:sldId id="303" r:id="rId48"/>
    <p:sldId id="304" r:id="rId49"/>
  </p:sldIdLst>
  <p:sldSz cx="9144000" cy="6858000" type="screen4x3"/>
  <p:notesSz cx="6858000" cy="9144000"/>
  <p:defaultTextStyle>
    <a:defPPr>
      <a:defRPr lang="en-US"/>
    </a:defPPr>
    <a:lvl1pPr algn="ctr" rtl="0" fontAlgn="base">
      <a:spcBef>
        <a:spcPct val="0"/>
      </a:spcBef>
      <a:spcAft>
        <a:spcPct val="0"/>
      </a:spcAft>
      <a:defRPr sz="28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28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28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28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28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28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28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28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28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C75"/>
    <a:srgbClr val="042A93"/>
    <a:srgbClr val="00487E"/>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256" autoAdjust="0"/>
  </p:normalViewPr>
  <p:slideViewPr>
    <p:cSldViewPr>
      <p:cViewPr>
        <p:scale>
          <a:sx n="100" d="100"/>
          <a:sy n="100" d="100"/>
        </p:scale>
        <p:origin x="-1592" y="-1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vl1pPr>
          </a:lstStyle>
          <a:p>
            <a:endParaRPr lang="en-GB"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EE4D46C-1383-4F4C-91A7-EC36742BC810}" type="datetimeFigureOut">
              <a:rPr lang="en-GB" altLang="en-US"/>
              <a:pPr/>
              <a:t>1/18/16</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endParaRPr lang="en-GB"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780B1A3-3770-4D09-84F7-391A7A4DF4DA}" type="slidenum">
              <a:rPr lang="en-GB" altLang="en-US"/>
              <a:pPr/>
              <a:t>‹nr.›</a:t>
            </a:fld>
            <a:endParaRPr lang="en-GB" altLang="en-US"/>
          </a:p>
        </p:txBody>
      </p:sp>
    </p:spTree>
    <p:extLst>
      <p:ext uri="{BB962C8B-B14F-4D97-AF65-F5344CB8AC3E}">
        <p14:creationId xmlns:p14="http://schemas.microsoft.com/office/powerpoint/2010/main" val="2543752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Thank your for joining</a:t>
            </a:r>
            <a:r>
              <a:rPr lang="en-GB" altLang="en-US" baseline="0" dirty="0" smtClean="0"/>
              <a:t> us today! Today, I want to discuss with you one of the  special aspects of public procurement in Japan, the supplier qualifications.  </a:t>
            </a:r>
            <a:endParaRPr lang="en-GB"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665E64D-0A58-454E-8936-E647378A81FE}" type="slidenum">
              <a:rPr lang="en-GB" altLang="en-US">
                <a:solidFill>
                  <a:srgbClr val="000000"/>
                </a:solidFill>
                <a:latin typeface="Gill Sans" charset="0"/>
              </a:rPr>
              <a:pPr algn="r" eaLnBrk="1" hangingPunct="1">
                <a:spcBef>
                  <a:spcPct val="0"/>
                </a:spcBef>
              </a:pPr>
              <a:t>1</a:t>
            </a:fld>
            <a:endParaRPr lang="en-GB" altLang="en-US">
              <a:solidFill>
                <a:srgbClr val="000000"/>
              </a:solidFill>
              <a:latin typeface="Gill Sans" charset="0"/>
            </a:endParaRPr>
          </a:p>
        </p:txBody>
      </p:sp>
    </p:spTree>
    <p:extLst>
      <p:ext uri="{BB962C8B-B14F-4D97-AF65-F5344CB8AC3E}">
        <p14:creationId xmlns:p14="http://schemas.microsoft.com/office/powerpoint/2010/main" val="49416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smtClean="0"/>
          </a:p>
          <a:p>
            <a:r>
              <a:rPr lang="en-GB" dirty="0" smtClean="0"/>
              <a:t>Page </a:t>
            </a:r>
            <a:r>
              <a:rPr lang="en-GB" dirty="0" smtClean="0"/>
              <a:t>2</a:t>
            </a:r>
            <a:r>
              <a:rPr lang="en-GB" baseline="0" dirty="0" smtClean="0"/>
              <a:t> contains of primarily of </a:t>
            </a:r>
            <a:r>
              <a:rPr lang="en-GB" b="1" baseline="0" dirty="0" smtClean="0"/>
              <a:t>standard questions regarding address</a:t>
            </a:r>
            <a:r>
              <a:rPr lang="en-GB" baseline="0" dirty="0" smtClean="0"/>
              <a:t>, official name of your company </a:t>
            </a:r>
            <a:r>
              <a:rPr lang="en-GB" baseline="0" dirty="0" smtClean="0"/>
              <a:t>(Make sure that it is the same as the one on your company registration) </a:t>
            </a:r>
          </a:p>
          <a:p>
            <a:r>
              <a:rPr lang="en-GB" baseline="0" dirty="0" smtClean="0"/>
              <a:t>name </a:t>
            </a:r>
            <a:r>
              <a:rPr lang="en-GB" baseline="0" dirty="0" smtClean="0"/>
              <a:t>of formal representative. Date of establishment. Person in charge of the application (or representative) with contact details</a:t>
            </a:r>
            <a:r>
              <a:rPr lang="en-GB" baseline="0" dirty="0" smtClean="0"/>
              <a:t>.</a:t>
            </a:r>
          </a:p>
          <a:p>
            <a:endParaRPr lang="en-GB" baseline="0" dirty="0" smtClean="0"/>
          </a:p>
          <a:p>
            <a:r>
              <a:rPr lang="en-GB" baseline="0" dirty="0" smtClean="0"/>
              <a:t>3. Here you need to specify your main business activities, either manufacturing of goods, sales of goods or provision of service or whether you want to buy goods from the government. Note that you can only chose one option here. </a:t>
            </a:r>
            <a:r>
              <a:rPr lang="en-GB" baseline="0" dirty="0" smtClean="0"/>
              <a:t>But you can still engage in both manufacturing of goods for the government or just sales of goods. But please </a:t>
            </a:r>
            <a:r>
              <a:rPr lang="en-GB" baseline="0" dirty="0" smtClean="0"/>
              <a:t>think carefully about </a:t>
            </a:r>
            <a:r>
              <a:rPr lang="en-GB" baseline="0" dirty="0" smtClean="0"/>
              <a:t>what you regard as your main business activity, finished product of tailor-made production of goods for your client. </a:t>
            </a:r>
            <a:endParaRPr lang="en-GB" baseline="0" dirty="0" smtClean="0"/>
          </a:p>
          <a:p>
            <a:endParaRPr lang="en-GB" dirty="0"/>
          </a:p>
        </p:txBody>
      </p:sp>
      <p:sp>
        <p:nvSpPr>
          <p:cNvPr id="4" name="Tijdelijke aanduiding voor dianummer 3"/>
          <p:cNvSpPr>
            <a:spLocks noGrp="1"/>
          </p:cNvSpPr>
          <p:nvPr>
            <p:ph type="sldNum" sz="quarter" idx="10"/>
          </p:nvPr>
        </p:nvSpPr>
        <p:spPr/>
        <p:txBody>
          <a:bodyPr/>
          <a:lstStyle/>
          <a:p>
            <a:fld id="{3780B1A3-3770-4D09-84F7-391A7A4DF4DA}" type="slidenum">
              <a:rPr lang="en-GB" altLang="en-US" smtClean="0"/>
              <a:pPr/>
              <a:t>10</a:t>
            </a:fld>
            <a:endParaRPr lang="en-GB" altLang="en-US"/>
          </a:p>
        </p:txBody>
      </p:sp>
    </p:spTree>
    <p:extLst>
      <p:ext uri="{BB962C8B-B14F-4D97-AF65-F5344CB8AC3E}">
        <p14:creationId xmlns:p14="http://schemas.microsoft.com/office/powerpoint/2010/main" val="63728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This page you need to list the contact data</a:t>
            </a:r>
            <a:r>
              <a:rPr lang="en-GB" baseline="0" dirty="0" smtClean="0"/>
              <a:t> of  your company in each of the  regions of Japan where you are planning to be active. </a:t>
            </a:r>
            <a:endParaRPr lang="en-GB" baseline="0" dirty="0" smtClean="0"/>
          </a:p>
          <a:p>
            <a:r>
              <a:rPr lang="en-GB" baseline="0" dirty="0" smtClean="0"/>
              <a:t>The Japanese public </a:t>
            </a:r>
            <a:r>
              <a:rPr lang="en-GB" baseline="0" dirty="0" smtClean="0"/>
              <a:t>procurement system has divided the country into eight </a:t>
            </a:r>
            <a:r>
              <a:rPr lang="en-GB" baseline="0" dirty="0" smtClean="0"/>
              <a:t>regions, Hokkaido, Tohoku (North-eastern Japan), Kanto-</a:t>
            </a:r>
            <a:r>
              <a:rPr lang="en-GB" baseline="0" dirty="0" err="1" smtClean="0"/>
              <a:t>Koshinetsu</a:t>
            </a:r>
            <a:r>
              <a:rPr lang="en-GB" baseline="0" dirty="0" smtClean="0"/>
              <a:t> (Tokyo and surrounding prefectures), Tokai-Hokuriku  </a:t>
            </a:r>
          </a:p>
          <a:p>
            <a:r>
              <a:rPr lang="en-GB" baseline="0" dirty="0" smtClean="0"/>
              <a:t>In </a:t>
            </a:r>
            <a:r>
              <a:rPr lang="en-GB" baseline="0" dirty="0" smtClean="0"/>
              <a:t>practice we suggest you to obtain the qualification for all regions</a:t>
            </a:r>
            <a:r>
              <a:rPr lang="en-GB" baseline="0" dirty="0" smtClean="0"/>
              <a:t>, there is no geographical limitation,  </a:t>
            </a:r>
            <a:r>
              <a:rPr lang="en-GB" baseline="0" dirty="0" smtClean="0"/>
              <a:t>so you won</a:t>
            </a:r>
            <a:r>
              <a:rPr lang="fr-FR" baseline="0" dirty="0" smtClean="0"/>
              <a:t>’</a:t>
            </a:r>
            <a:r>
              <a:rPr lang="en-GB" baseline="0" dirty="0" smtClean="0"/>
              <a:t>t have problems later on. </a:t>
            </a:r>
            <a:endParaRPr lang="en-GB" dirty="0"/>
          </a:p>
        </p:txBody>
      </p:sp>
      <p:sp>
        <p:nvSpPr>
          <p:cNvPr id="4" name="Tijdelijke aanduiding voor dianummer 3"/>
          <p:cNvSpPr>
            <a:spLocks noGrp="1"/>
          </p:cNvSpPr>
          <p:nvPr>
            <p:ph type="sldNum" sz="quarter" idx="10"/>
          </p:nvPr>
        </p:nvSpPr>
        <p:spPr/>
        <p:txBody>
          <a:bodyPr/>
          <a:lstStyle/>
          <a:p>
            <a:fld id="{3780B1A3-3770-4D09-84F7-391A7A4DF4DA}" type="slidenum">
              <a:rPr lang="en-GB" altLang="en-US" smtClean="0"/>
              <a:pPr/>
              <a:t>11</a:t>
            </a:fld>
            <a:endParaRPr lang="en-GB" altLang="en-US"/>
          </a:p>
        </p:txBody>
      </p:sp>
    </p:spTree>
    <p:extLst>
      <p:ext uri="{BB962C8B-B14F-4D97-AF65-F5344CB8AC3E}">
        <p14:creationId xmlns:p14="http://schemas.microsoft.com/office/powerpoint/2010/main" val="37270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This</a:t>
            </a:r>
            <a:r>
              <a:rPr lang="en-GB" baseline="0" dirty="0" smtClean="0"/>
              <a:t> pages lists a large number of business or product categories, for which you wish your supplier qualification to be valid for. </a:t>
            </a:r>
            <a:endParaRPr lang="en-GB" baseline="0" dirty="0" smtClean="0"/>
          </a:p>
          <a:p>
            <a:r>
              <a:rPr lang="en-GB" baseline="0" dirty="0" smtClean="0"/>
              <a:t>Multiple </a:t>
            </a:r>
            <a:r>
              <a:rPr lang="en-GB" baseline="0" dirty="0" smtClean="0"/>
              <a:t>selections are </a:t>
            </a:r>
            <a:r>
              <a:rPr lang="en-GB" baseline="0" dirty="0" smtClean="0"/>
              <a:t>possible here. The main division here is between manufacturing sales of goods and provision of services.  </a:t>
            </a:r>
          </a:p>
          <a:p>
            <a:r>
              <a:rPr lang="en-GB" baseline="0" dirty="0" smtClean="0"/>
              <a:t>It </a:t>
            </a:r>
            <a:r>
              <a:rPr lang="en-GB" baseline="0" dirty="0" smtClean="0"/>
              <a:t>makes sense to select a broad range as possible </a:t>
            </a:r>
            <a:r>
              <a:rPr lang="en-GB" baseline="0" dirty="0" smtClean="0"/>
              <a:t>matching closest </a:t>
            </a:r>
            <a:r>
              <a:rPr lang="en-GB" baseline="0" dirty="0" smtClean="0"/>
              <a:t>your business activities, as this qualification is used to select suitable suppliers for certain tenders. </a:t>
            </a:r>
            <a:endParaRPr lang="en-GB" baseline="0" dirty="0" smtClean="0"/>
          </a:p>
        </p:txBody>
      </p:sp>
      <p:sp>
        <p:nvSpPr>
          <p:cNvPr id="4" name="Tijdelijke aanduiding voor dianummer 3"/>
          <p:cNvSpPr>
            <a:spLocks noGrp="1"/>
          </p:cNvSpPr>
          <p:nvPr>
            <p:ph type="sldNum" sz="quarter" idx="10"/>
          </p:nvPr>
        </p:nvSpPr>
        <p:spPr/>
        <p:txBody>
          <a:bodyPr/>
          <a:lstStyle/>
          <a:p>
            <a:fld id="{3780B1A3-3770-4D09-84F7-391A7A4DF4DA}" type="slidenum">
              <a:rPr lang="en-GB" altLang="en-US" smtClean="0"/>
              <a:pPr/>
              <a:t>12</a:t>
            </a:fld>
            <a:endParaRPr lang="en-GB" altLang="en-US"/>
          </a:p>
        </p:txBody>
      </p:sp>
    </p:spTree>
    <p:extLst>
      <p:ext uri="{BB962C8B-B14F-4D97-AF65-F5344CB8AC3E}">
        <p14:creationId xmlns:p14="http://schemas.microsoft.com/office/powerpoint/2010/main" val="2573173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An English version of this list of categories, with the kind of products covered under each of them is available on the JTPP website at </a:t>
            </a:r>
            <a:r>
              <a:rPr lang="en-GB" baseline="0" dirty="0" err="1" smtClean="0"/>
              <a:t>eubusinessinjapan.eu</a:t>
            </a:r>
            <a:r>
              <a:rPr lang="en-GB" baseline="0" dirty="0" smtClean="0"/>
              <a:t> </a:t>
            </a:r>
            <a:endParaRPr lang="en-GB" dirty="0" smtClean="0"/>
          </a:p>
          <a:p>
            <a:endParaRPr lang="en-GB" dirty="0"/>
          </a:p>
        </p:txBody>
      </p:sp>
      <p:sp>
        <p:nvSpPr>
          <p:cNvPr id="4" name="Tijdelijke aanduiding voor dianummer 3"/>
          <p:cNvSpPr>
            <a:spLocks noGrp="1"/>
          </p:cNvSpPr>
          <p:nvPr>
            <p:ph type="sldNum" sz="quarter" idx="10"/>
          </p:nvPr>
        </p:nvSpPr>
        <p:spPr/>
        <p:txBody>
          <a:bodyPr/>
          <a:lstStyle/>
          <a:p>
            <a:fld id="{3780B1A3-3770-4D09-84F7-391A7A4DF4DA}" type="slidenum">
              <a:rPr lang="en-GB" altLang="en-US" smtClean="0"/>
              <a:pPr/>
              <a:t>13</a:t>
            </a:fld>
            <a:endParaRPr lang="en-GB" altLang="en-US"/>
          </a:p>
        </p:txBody>
      </p:sp>
    </p:spTree>
    <p:extLst>
      <p:ext uri="{BB962C8B-B14F-4D97-AF65-F5344CB8AC3E}">
        <p14:creationId xmlns:p14="http://schemas.microsoft.com/office/powerpoint/2010/main" val="385083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The last page of the application form</a:t>
            </a:r>
            <a:r>
              <a:rPr lang="en-GB" baseline="0" dirty="0" smtClean="0"/>
              <a:t> will probably make up most of the work, as it deals with the financial aspects of your company.  </a:t>
            </a:r>
            <a:endParaRPr lang="en-GB" baseline="0" dirty="0" smtClean="0"/>
          </a:p>
          <a:p>
            <a:r>
              <a:rPr lang="en-GB" baseline="0" dirty="0" smtClean="0"/>
              <a:t>The </a:t>
            </a:r>
            <a:r>
              <a:rPr lang="en-GB" baseline="0" dirty="0" smtClean="0"/>
              <a:t>figures entered here need to correspond with the </a:t>
            </a:r>
            <a:r>
              <a:rPr lang="en-GB" baseline="0" dirty="0" smtClean="0"/>
              <a:t>numbers </a:t>
            </a:r>
            <a:r>
              <a:rPr lang="en-GB" baseline="0" dirty="0" smtClean="0"/>
              <a:t>that you </a:t>
            </a:r>
            <a:r>
              <a:rPr lang="en-GB" baseline="0" dirty="0" smtClean="0"/>
              <a:t>have </a:t>
            </a:r>
            <a:r>
              <a:rPr lang="en-GB" baseline="0" dirty="0" smtClean="0"/>
              <a:t>in your financial statement. </a:t>
            </a:r>
            <a:endParaRPr lang="en-GB" baseline="0" dirty="0" smtClean="0"/>
          </a:p>
          <a:p>
            <a:r>
              <a:rPr lang="en-GB" baseline="0" dirty="0" smtClean="0"/>
              <a:t>Please </a:t>
            </a:r>
            <a:r>
              <a:rPr lang="en-GB" baseline="0" dirty="0" smtClean="0"/>
              <a:t>note here that you need to recalculate all figures </a:t>
            </a:r>
            <a:r>
              <a:rPr lang="en-GB" b="1" baseline="0" dirty="0" smtClean="0"/>
              <a:t>from your currency into Japanese yen</a:t>
            </a:r>
            <a:r>
              <a:rPr lang="en-GB" baseline="0" dirty="0" smtClean="0"/>
              <a:t>, </a:t>
            </a:r>
            <a:r>
              <a:rPr lang="en-GB" baseline="0" dirty="0" smtClean="0"/>
              <a:t>using </a:t>
            </a:r>
            <a:r>
              <a:rPr lang="en-GB" baseline="0" dirty="0" smtClean="0"/>
              <a:t>an official exchange rate set by the Japanese government</a:t>
            </a:r>
            <a:r>
              <a:rPr lang="en-GB" baseline="0" dirty="0" smtClean="0"/>
              <a:t>. This exchange rate is published on the website of the Ministry of Finance.  </a:t>
            </a:r>
            <a:r>
              <a:rPr lang="en-GB" b="1" baseline="0" dirty="0" smtClean="0"/>
              <a:t>Do not use the exchange rate of the day you are submitting your application! </a:t>
            </a:r>
          </a:p>
          <a:p>
            <a:endParaRPr lang="en-GB" baseline="0" dirty="0" smtClean="0"/>
          </a:p>
          <a:p>
            <a:r>
              <a:rPr lang="en-GB" baseline="0" dirty="0" smtClean="0"/>
              <a:t>It should be financial </a:t>
            </a:r>
            <a:r>
              <a:rPr lang="en-GB" baseline="0" dirty="0" smtClean="0"/>
              <a:t>statements of a closed book year, </a:t>
            </a:r>
            <a:r>
              <a:rPr lang="en-GB" baseline="0" dirty="0" smtClean="0"/>
              <a:t>preferably certified </a:t>
            </a:r>
            <a:r>
              <a:rPr lang="en-GB" baseline="0" dirty="0" smtClean="0"/>
              <a:t>by an accountant, </a:t>
            </a:r>
            <a:r>
              <a:rPr lang="en-GB" baseline="0" dirty="0" smtClean="0"/>
              <a:t>The statement should </a:t>
            </a:r>
            <a:r>
              <a:rPr lang="en-GB" baseline="0" dirty="0" smtClean="0"/>
              <a:t>include a balance sheet and a profit and loss statement. </a:t>
            </a:r>
          </a:p>
          <a:p>
            <a:r>
              <a:rPr lang="en-GB" baseline="0" dirty="0" smtClean="0"/>
              <a:t>Japan accounting standards are a bit different from European ones, but the Items that should at least be visible in your statements are</a:t>
            </a:r>
            <a:endParaRPr lang="en-GB" baseline="0" dirty="0" smtClean="0"/>
          </a:p>
          <a:p>
            <a:r>
              <a:rPr lang="en-GB" baseline="0" dirty="0" smtClean="0"/>
              <a:t>Annual turnover</a:t>
            </a:r>
          </a:p>
          <a:p>
            <a:r>
              <a:rPr lang="en-GB" baseline="0" dirty="0" smtClean="0"/>
              <a:t>Equity &amp; reserves</a:t>
            </a:r>
          </a:p>
          <a:p>
            <a:r>
              <a:rPr lang="en-GB" baseline="0" dirty="0" smtClean="0"/>
              <a:t>Foreign capital (if applicable) </a:t>
            </a:r>
          </a:p>
          <a:p>
            <a:r>
              <a:rPr lang="en-GB" baseline="0" dirty="0" smtClean="0"/>
              <a:t>Quick Ratio</a:t>
            </a:r>
          </a:p>
          <a:p>
            <a:r>
              <a:rPr lang="en-GB" baseline="0" dirty="0" smtClean="0"/>
              <a:t>Also filled in here are:</a:t>
            </a:r>
          </a:p>
          <a:p>
            <a:r>
              <a:rPr lang="en-GB" baseline="0" dirty="0" smtClean="0"/>
              <a:t>Number </a:t>
            </a:r>
            <a:r>
              <a:rPr lang="en-GB" baseline="0" dirty="0" smtClean="0"/>
              <a:t>of regular </a:t>
            </a:r>
            <a:r>
              <a:rPr lang="en-GB" baseline="0" dirty="0" smtClean="0"/>
              <a:t>employees (This can be confusing sometimes for companies which work with freelancers) Regular workers</a:t>
            </a:r>
            <a:r>
              <a:rPr lang="en-US" baseline="0" dirty="0" smtClean="0"/>
              <a:t> are those paid fixed and regular incomes, for whom the company pays social security premiums. </a:t>
            </a:r>
            <a:endParaRPr lang="en-GB" baseline="0" dirty="0" smtClean="0"/>
          </a:p>
          <a:p>
            <a:endParaRPr lang="en-GB" baseline="0" dirty="0" smtClean="0"/>
          </a:p>
          <a:p>
            <a:endParaRPr lang="en-GB" baseline="0" dirty="0" smtClean="0"/>
          </a:p>
          <a:p>
            <a:r>
              <a:rPr lang="en-GB" baseline="0" dirty="0" smtClean="0"/>
              <a:t>25. If you which to manufacture products on commission for the government you will also have to state the value of your fixed assets. </a:t>
            </a:r>
          </a:p>
          <a:p>
            <a:endParaRPr lang="en-GB" baseline="0" dirty="0" smtClean="0"/>
          </a:p>
          <a:p>
            <a:r>
              <a:rPr lang="en-GB" baseline="0" dirty="0" smtClean="0"/>
              <a:t>Make sure that the information provided here corresponds exactly with the documents you submit.</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Tijdelijke aanduiding voor dianummer 3"/>
          <p:cNvSpPr>
            <a:spLocks noGrp="1"/>
          </p:cNvSpPr>
          <p:nvPr>
            <p:ph type="sldNum" sz="quarter" idx="10"/>
          </p:nvPr>
        </p:nvSpPr>
        <p:spPr/>
        <p:txBody>
          <a:bodyPr/>
          <a:lstStyle/>
          <a:p>
            <a:fld id="{3780B1A3-3770-4D09-84F7-391A7A4DF4DA}" type="slidenum">
              <a:rPr lang="en-GB" altLang="en-US" smtClean="0"/>
              <a:pPr/>
              <a:t>14</a:t>
            </a:fld>
            <a:endParaRPr lang="en-GB" altLang="en-US"/>
          </a:p>
        </p:txBody>
      </p:sp>
    </p:spTree>
    <p:extLst>
      <p:ext uri="{BB962C8B-B14F-4D97-AF65-F5344CB8AC3E}">
        <p14:creationId xmlns:p14="http://schemas.microsoft.com/office/powerpoint/2010/main" val="227216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As I said</a:t>
            </a:r>
            <a:r>
              <a:rPr lang="en-GB" altLang="en-US" baseline="0" dirty="0" smtClean="0"/>
              <a:t> in the previous slide, </a:t>
            </a:r>
            <a:r>
              <a:rPr lang="en-GB" altLang="en-US" dirty="0" smtClean="0"/>
              <a:t>Accounting</a:t>
            </a:r>
            <a:r>
              <a:rPr lang="en-GB" altLang="en-US" baseline="0" dirty="0" smtClean="0"/>
              <a:t> </a:t>
            </a:r>
            <a:r>
              <a:rPr lang="en-GB" altLang="en-US" baseline="0" dirty="0" smtClean="0"/>
              <a:t>methods and concepts </a:t>
            </a:r>
            <a:r>
              <a:rPr lang="en-GB" altLang="en-US" baseline="0" dirty="0" smtClean="0"/>
              <a:t>in Japan differ </a:t>
            </a:r>
            <a:r>
              <a:rPr lang="en-GB" altLang="en-US" baseline="0" dirty="0" smtClean="0"/>
              <a:t>in some aspects from what is common in EU countries. </a:t>
            </a:r>
            <a:endParaRPr lang="en-GB" altLang="en-US" baseline="0" dirty="0" smtClean="0"/>
          </a:p>
          <a:p>
            <a:pPr eaLnBrk="1" hangingPunct="1">
              <a:spcBef>
                <a:spcPct val="0"/>
              </a:spcBef>
            </a:pPr>
            <a:r>
              <a:rPr lang="en-GB" altLang="en-US" baseline="0" dirty="0" smtClean="0"/>
              <a:t>When </a:t>
            </a:r>
            <a:r>
              <a:rPr lang="en-GB" altLang="en-US" baseline="0" dirty="0" smtClean="0"/>
              <a:t>preparing a Japanese translations try to make sure that the accepting organisation can check the figures that are asked in the application form, such as turnover and Liquid Ratio.  The Helpdesk can assist you with this. </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15</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This</a:t>
            </a:r>
            <a:r>
              <a:rPr lang="en-GB" baseline="0" dirty="0" smtClean="0"/>
              <a:t> is a sample balance sheet as it is provided in the Japanese guide for the application. The coloured items here are the ones that are used in the assessment. </a:t>
            </a:r>
            <a:endParaRPr lang="en-GB" dirty="0"/>
          </a:p>
        </p:txBody>
      </p:sp>
      <p:sp>
        <p:nvSpPr>
          <p:cNvPr id="4" name="Tijdelijke aanduiding voor dianummer 3"/>
          <p:cNvSpPr>
            <a:spLocks noGrp="1"/>
          </p:cNvSpPr>
          <p:nvPr>
            <p:ph type="sldNum" sz="quarter" idx="10"/>
          </p:nvPr>
        </p:nvSpPr>
        <p:spPr/>
        <p:txBody>
          <a:bodyPr/>
          <a:lstStyle/>
          <a:p>
            <a:fld id="{3780B1A3-3770-4D09-84F7-391A7A4DF4DA}" type="slidenum">
              <a:rPr lang="en-GB" altLang="en-US" smtClean="0"/>
              <a:pPr/>
              <a:t>16</a:t>
            </a:fld>
            <a:endParaRPr lang="en-GB" altLang="en-US"/>
          </a:p>
        </p:txBody>
      </p:sp>
    </p:spTree>
    <p:extLst>
      <p:ext uri="{BB962C8B-B14F-4D97-AF65-F5344CB8AC3E}">
        <p14:creationId xmlns:p14="http://schemas.microsoft.com/office/powerpoint/2010/main" val="1188589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To move on to</a:t>
            </a:r>
            <a:r>
              <a:rPr lang="en-GB" altLang="en-US" baseline="0" dirty="0" smtClean="0"/>
              <a:t> the business history document. </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17</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The business</a:t>
            </a:r>
            <a:r>
              <a:rPr lang="en-GB" baseline="0" dirty="0" smtClean="0"/>
              <a:t> history is more or less free form, but a template is provided as well. </a:t>
            </a:r>
            <a:r>
              <a:rPr lang="en-GB" baseline="0" dirty="0" smtClean="0"/>
              <a:t> It is not a legal document of any kind, but very commonly used in Japan, it is basically your company’s CV. </a:t>
            </a:r>
          </a:p>
          <a:p>
            <a:r>
              <a:rPr lang="en-GB" baseline="0" dirty="0" smtClean="0"/>
              <a:t>It </a:t>
            </a:r>
            <a:r>
              <a:rPr lang="en-GB" baseline="0" dirty="0" smtClean="0"/>
              <a:t>should contain the contact details again, homepage, addresses of branch companies if applicable. </a:t>
            </a:r>
            <a:endParaRPr lang="en-GB" baseline="0" dirty="0" smtClean="0"/>
          </a:p>
          <a:p>
            <a:r>
              <a:rPr lang="en-GB" baseline="0" dirty="0" smtClean="0"/>
              <a:t>Outline </a:t>
            </a:r>
            <a:r>
              <a:rPr lang="en-GB" baseline="0" dirty="0" smtClean="0"/>
              <a:t>of your activities, and list of important dates in your companies existence.  </a:t>
            </a:r>
            <a:endParaRPr lang="en-GB" baseline="0" dirty="0" smtClean="0"/>
          </a:p>
          <a:p>
            <a:endParaRPr lang="en-GB" baseline="0" dirty="0" smtClean="0"/>
          </a:p>
          <a:p>
            <a:r>
              <a:rPr lang="en-GB" b="1" baseline="0" dirty="0" smtClean="0"/>
              <a:t>Make </a:t>
            </a:r>
            <a:r>
              <a:rPr lang="en-GB" b="1" baseline="0" dirty="0" smtClean="0"/>
              <a:t>sure that the information provided here, is consistent with the information provided in the application form. </a:t>
            </a:r>
            <a:endParaRPr lang="en-GB" b="1" dirty="0"/>
          </a:p>
        </p:txBody>
      </p:sp>
      <p:sp>
        <p:nvSpPr>
          <p:cNvPr id="4" name="Tijdelijke aanduiding voor dianummer 3"/>
          <p:cNvSpPr>
            <a:spLocks noGrp="1"/>
          </p:cNvSpPr>
          <p:nvPr>
            <p:ph type="sldNum" sz="quarter" idx="10"/>
          </p:nvPr>
        </p:nvSpPr>
        <p:spPr/>
        <p:txBody>
          <a:bodyPr/>
          <a:lstStyle/>
          <a:p>
            <a:fld id="{3780B1A3-3770-4D09-84F7-391A7A4DF4DA}" type="slidenum">
              <a:rPr lang="en-GB" altLang="en-US" smtClean="0"/>
              <a:pPr/>
              <a:t>18</a:t>
            </a:fld>
            <a:endParaRPr lang="en-GB" altLang="en-US"/>
          </a:p>
        </p:txBody>
      </p:sp>
    </p:spTree>
    <p:extLst>
      <p:ext uri="{BB962C8B-B14F-4D97-AF65-F5344CB8AC3E}">
        <p14:creationId xmlns:p14="http://schemas.microsoft.com/office/powerpoint/2010/main" val="167903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This</a:t>
            </a:r>
            <a:r>
              <a:rPr lang="en-GB" altLang="en-US" baseline="0" dirty="0" smtClean="0"/>
              <a:t> is a new addition to the application. </a:t>
            </a:r>
            <a:r>
              <a:rPr lang="en-GB" altLang="en-US" baseline="0" dirty="0" smtClean="0"/>
              <a:t>I am not showing the document here. But you </a:t>
            </a:r>
            <a:r>
              <a:rPr lang="en-GB" altLang="en-US" baseline="0" dirty="0" smtClean="0"/>
              <a:t>are expected to sign a pledge stating that you are not involved in organized crime. </a:t>
            </a:r>
            <a:endParaRPr lang="en-GB" altLang="en-US" baseline="0" dirty="0" smtClean="0"/>
          </a:p>
          <a:p>
            <a:pPr eaLnBrk="1" hangingPunct="1">
              <a:spcBef>
                <a:spcPct val="0"/>
              </a:spcBef>
            </a:pPr>
            <a:r>
              <a:rPr lang="en-GB" altLang="en-US" baseline="0" dirty="0" smtClean="0"/>
              <a:t>This </a:t>
            </a:r>
            <a:r>
              <a:rPr lang="en-GB" altLang="en-US" baseline="0" dirty="0" smtClean="0"/>
              <a:t>is a more domestically necessary measure to weed out the involvement of organized crime (in particular in construction) You also need to attach a list of names of </a:t>
            </a:r>
            <a:r>
              <a:rPr lang="en-GB" altLang="en-US" baseline="0" dirty="0" smtClean="0"/>
              <a:t>the executives </a:t>
            </a:r>
            <a:r>
              <a:rPr lang="en-GB" altLang="en-US" baseline="0" dirty="0" smtClean="0"/>
              <a:t>in your company. </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19</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For</a:t>
            </a:r>
            <a:r>
              <a:rPr lang="en-US" altLang="en-US" baseline="0" dirty="0" smtClean="0"/>
              <a:t> companies or individuals who wish to supply their goods and services to Japanese government organizations at all levels, be it national, regional or local, it is necessary to qualify as a supplier. If you want to take part in a competitive tender </a:t>
            </a:r>
            <a:r>
              <a:rPr lang="en-US" altLang="en-US" baseline="0" dirty="0" smtClean="0"/>
              <a:t>procedure, possession </a:t>
            </a:r>
            <a:r>
              <a:rPr lang="en-US" altLang="en-US" baseline="0" dirty="0" smtClean="0"/>
              <a:t>of this qualification is one of the preconditions. There are a number of types of qualifications, which differ in the scope </a:t>
            </a:r>
            <a:r>
              <a:rPr lang="en-US" altLang="en-US" baseline="0" dirty="0" smtClean="0"/>
              <a:t>of services or products </a:t>
            </a:r>
            <a:r>
              <a:rPr lang="en-US" altLang="en-US" baseline="0" dirty="0" smtClean="0"/>
              <a:t>covered and the area </a:t>
            </a:r>
            <a:r>
              <a:rPr lang="en-US" altLang="en-US" baseline="0" dirty="0" smtClean="0"/>
              <a:t>where they </a:t>
            </a:r>
            <a:r>
              <a:rPr lang="en-US" altLang="en-US" baseline="0" dirty="0" smtClean="0"/>
              <a:t>are valid. </a:t>
            </a:r>
          </a:p>
          <a:p>
            <a:pPr eaLnBrk="1" hangingPunct="1">
              <a:spcBef>
                <a:spcPct val="0"/>
              </a:spcBef>
            </a:pPr>
            <a:endParaRPr lang="en-US" altLang="en-US" baseline="0" dirty="0" smtClean="0"/>
          </a:p>
          <a:p>
            <a:pPr eaLnBrk="1" hangingPunct="1">
              <a:spcBef>
                <a:spcPct val="0"/>
              </a:spcBef>
            </a:pPr>
            <a:r>
              <a:rPr lang="en-US" altLang="en-US" baseline="0" dirty="0" smtClean="0"/>
              <a:t>In this webinar I will look at three:</a:t>
            </a:r>
          </a:p>
          <a:p>
            <a:pPr marL="171450" indent="-171450" eaLnBrk="1" hangingPunct="1">
              <a:spcBef>
                <a:spcPct val="0"/>
              </a:spcBef>
              <a:buFontTx/>
              <a:buChar char="-"/>
            </a:pPr>
            <a:r>
              <a:rPr lang="en-US" altLang="en-US" baseline="0" dirty="0" smtClean="0"/>
              <a:t>The </a:t>
            </a:r>
            <a:r>
              <a:rPr lang="en-US" altLang="en-US" u="sng" baseline="0" dirty="0" smtClean="0"/>
              <a:t>Unified supplier Qualification system</a:t>
            </a:r>
            <a:r>
              <a:rPr lang="en-US" altLang="en-US" baseline="0" dirty="0" smtClean="0"/>
              <a:t>, which deals with supplying goods and services to national government entities, such as ministries, and has the largest </a:t>
            </a:r>
            <a:r>
              <a:rPr lang="en-US" altLang="en-US" baseline="0" dirty="0" smtClean="0"/>
              <a:t>scope. </a:t>
            </a:r>
            <a:endParaRPr lang="en-US" altLang="en-US" baseline="0" dirty="0" smtClean="0"/>
          </a:p>
          <a:p>
            <a:pPr marL="171450" indent="-171450" eaLnBrk="1" hangingPunct="1">
              <a:spcBef>
                <a:spcPct val="0"/>
              </a:spcBef>
              <a:buFontTx/>
              <a:buChar char="-"/>
            </a:pPr>
            <a:r>
              <a:rPr lang="en-US" altLang="en-US" u="sng" baseline="0" dirty="0" smtClean="0"/>
              <a:t>Qualification for construction and design related tendering</a:t>
            </a:r>
            <a:r>
              <a:rPr lang="en-US" altLang="en-US" baseline="0" dirty="0" smtClean="0"/>
              <a:t>, which in part has national-wide </a:t>
            </a:r>
            <a:r>
              <a:rPr lang="en-US" altLang="en-US" baseline="0" dirty="0" smtClean="0"/>
              <a:t>common features, </a:t>
            </a:r>
            <a:r>
              <a:rPr lang="en-US" altLang="en-US" baseline="0" dirty="0" smtClean="0"/>
              <a:t>but needs to be obtained at each and every government organization separately. </a:t>
            </a:r>
          </a:p>
          <a:p>
            <a:pPr marL="171450" indent="-171450" eaLnBrk="1" hangingPunct="1">
              <a:spcBef>
                <a:spcPct val="0"/>
              </a:spcBef>
              <a:buFontTx/>
              <a:buChar char="-"/>
            </a:pPr>
            <a:r>
              <a:rPr lang="en-US" altLang="en-US" u="sng" baseline="0" dirty="0" smtClean="0"/>
              <a:t>Supplier Qualification </a:t>
            </a:r>
            <a:r>
              <a:rPr lang="en-US" altLang="en-US" baseline="0" dirty="0" smtClean="0"/>
              <a:t>at the regional and local level. I will look here at TMG as an example.</a:t>
            </a:r>
          </a:p>
          <a:p>
            <a:pPr marL="171450" indent="-171450" eaLnBrk="1" hangingPunct="1">
              <a:spcBef>
                <a:spcPct val="0"/>
              </a:spcBef>
              <a:buFontTx/>
              <a:buChar char="-"/>
            </a:pPr>
            <a:endParaRPr lang="en-US" altLang="en-US" baseline="0" dirty="0" smtClean="0"/>
          </a:p>
          <a:p>
            <a:pPr marL="0" indent="0" eaLnBrk="1" hangingPunct="1">
              <a:spcBef>
                <a:spcPct val="0"/>
              </a:spcBef>
              <a:buFontTx/>
              <a:buNone/>
            </a:pPr>
            <a:r>
              <a:rPr lang="en-US" altLang="en-US" baseline="0" dirty="0" smtClean="0"/>
              <a:t>What the qualifications have in common is that they are used to assess the capabilities and financial soundness of prospective suppliers to Japanese </a:t>
            </a:r>
            <a:r>
              <a:rPr lang="en-US" altLang="en-US" baseline="0" dirty="0" smtClean="0"/>
              <a:t>government organizations </a:t>
            </a:r>
          </a:p>
          <a:p>
            <a:pPr marL="0" indent="0" eaLnBrk="1" hangingPunct="1">
              <a:spcBef>
                <a:spcPct val="0"/>
              </a:spcBef>
              <a:buFontTx/>
              <a:buNone/>
            </a:pPr>
            <a:r>
              <a:rPr lang="en-US" altLang="en-US" baseline="0" dirty="0" smtClean="0"/>
              <a:t>It </a:t>
            </a:r>
            <a:r>
              <a:rPr lang="en-US" altLang="en-US" baseline="0" dirty="0" smtClean="0"/>
              <a:t>is also used to classify suppliers and reserve or limit particular contracts for suppliers that will be able to </a:t>
            </a:r>
            <a:r>
              <a:rPr lang="en-US" altLang="en-US" baseline="0" dirty="0" smtClean="0"/>
              <a:t>fulfill </a:t>
            </a:r>
            <a:r>
              <a:rPr lang="en-US" altLang="en-US" baseline="0" dirty="0" smtClean="0"/>
              <a:t>the obligations of the contract. </a:t>
            </a:r>
          </a:p>
          <a:p>
            <a:pPr marL="171450" indent="-171450" eaLnBrk="1" hangingPunct="1">
              <a:spcBef>
                <a:spcPct val="0"/>
              </a:spcBef>
              <a:buFontTx/>
              <a:buChar char="-"/>
            </a:pP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dirty="0" smtClean="0"/>
              <a:t>The last three</a:t>
            </a:r>
            <a:r>
              <a:rPr lang="en-GB" altLang="en-US" b="1" baseline="0" dirty="0" smtClean="0"/>
              <a:t> in this list are not in every case, but in case they are necessary. </a:t>
            </a:r>
            <a:endParaRPr lang="en-GB" altLang="en-US" b="1" dirty="0" smtClean="0"/>
          </a:p>
          <a:p>
            <a:pPr eaLnBrk="1" hangingPunct="1">
              <a:spcBef>
                <a:spcPct val="0"/>
              </a:spcBef>
            </a:pPr>
            <a:endParaRPr lang="en-GB" altLang="en-US" b="1" dirty="0" smtClean="0"/>
          </a:p>
          <a:p>
            <a:pPr eaLnBrk="1" hangingPunct="1">
              <a:spcBef>
                <a:spcPct val="0"/>
              </a:spcBef>
            </a:pPr>
            <a:r>
              <a:rPr lang="en-GB" altLang="en-US" b="1" dirty="0" smtClean="0"/>
              <a:t>Letter </a:t>
            </a:r>
            <a:r>
              <a:rPr lang="en-GB" altLang="en-US" b="1" dirty="0" smtClean="0"/>
              <a:t>of attorney</a:t>
            </a:r>
          </a:p>
          <a:p>
            <a:pPr eaLnBrk="1" hangingPunct="1">
              <a:spcBef>
                <a:spcPct val="0"/>
              </a:spcBef>
            </a:pPr>
            <a:r>
              <a:rPr lang="en-GB" altLang="en-US" dirty="0" smtClean="0"/>
              <a:t>In</a:t>
            </a:r>
            <a:r>
              <a:rPr lang="en-GB" altLang="en-US" baseline="0" dirty="0" smtClean="0"/>
              <a:t> the case that you have a representative do the application for you, you need to submit a letter of attorney </a:t>
            </a:r>
            <a:r>
              <a:rPr lang="en-GB" altLang="en-US" baseline="0" dirty="0" smtClean="0"/>
              <a:t>together with </a:t>
            </a:r>
            <a:r>
              <a:rPr lang="en-GB" altLang="en-US" baseline="0" dirty="0" smtClean="0"/>
              <a:t>your application.  This letter is only valid for </a:t>
            </a:r>
            <a:r>
              <a:rPr lang="en-GB" altLang="en-US" baseline="0" dirty="0" smtClean="0"/>
              <a:t>the duration of the the </a:t>
            </a:r>
            <a:r>
              <a:rPr lang="en-GB" altLang="en-US" baseline="0" dirty="0" smtClean="0"/>
              <a:t>application process, he/she cannot act as your representative in tender procedures on the basis of this document. </a:t>
            </a:r>
          </a:p>
          <a:p>
            <a:pPr eaLnBrk="1" hangingPunct="1">
              <a:spcBef>
                <a:spcPct val="0"/>
              </a:spcBef>
            </a:pPr>
            <a:endParaRPr lang="en-GB" altLang="en-US" b="1" baseline="0" dirty="0" smtClean="0"/>
          </a:p>
          <a:p>
            <a:pPr eaLnBrk="1" hangingPunct="1">
              <a:spcBef>
                <a:spcPct val="0"/>
              </a:spcBef>
            </a:pPr>
            <a:r>
              <a:rPr lang="en-GB" altLang="en-US" b="1" baseline="0" dirty="0" smtClean="0"/>
              <a:t>Foreign character notification</a:t>
            </a:r>
          </a:p>
          <a:p>
            <a:pPr eaLnBrk="1" hangingPunct="1">
              <a:spcBef>
                <a:spcPct val="0"/>
              </a:spcBef>
            </a:pPr>
            <a:r>
              <a:rPr lang="en-GB" altLang="en-US" b="0" baseline="0" dirty="0" smtClean="0"/>
              <a:t>Necessary in case your company name includes characters which the application system cannot deal with. Most common western characters will be accepted though.</a:t>
            </a:r>
          </a:p>
          <a:p>
            <a:pPr eaLnBrk="1" hangingPunct="1">
              <a:spcBef>
                <a:spcPct val="0"/>
              </a:spcBef>
            </a:pPr>
            <a:endParaRPr lang="en-GB" altLang="en-US" b="0" baseline="0" dirty="0" smtClean="0"/>
          </a:p>
          <a:p>
            <a:pPr eaLnBrk="1" hangingPunct="1">
              <a:spcBef>
                <a:spcPct val="0"/>
              </a:spcBef>
            </a:pPr>
            <a:r>
              <a:rPr lang="en-GB" altLang="en-US" b="1" baseline="0" dirty="0" smtClean="0"/>
              <a:t>Detailed report on </a:t>
            </a:r>
            <a:r>
              <a:rPr lang="en-GB" altLang="en-US" b="1" baseline="0" dirty="0" smtClean="0"/>
              <a:t>depreciation </a:t>
            </a:r>
            <a:r>
              <a:rPr lang="en-GB" altLang="en-US" b="1" baseline="0" dirty="0" smtClean="0"/>
              <a:t>of assets</a:t>
            </a:r>
          </a:p>
          <a:p>
            <a:pPr eaLnBrk="1" hangingPunct="1">
              <a:spcBef>
                <a:spcPct val="0"/>
              </a:spcBef>
            </a:pPr>
            <a:r>
              <a:rPr lang="en-GB" altLang="en-US" b="0" baseline="0" dirty="0" smtClean="0"/>
              <a:t>Necessary of your financial statement contains </a:t>
            </a:r>
            <a:r>
              <a:rPr lang="en-GB" altLang="en-US" b="0" baseline="0" dirty="0" smtClean="0"/>
              <a:t>substantial amount of leased </a:t>
            </a:r>
            <a:r>
              <a:rPr lang="en-GB" altLang="en-US" b="0" baseline="0" dirty="0" smtClean="0"/>
              <a:t>assets. </a:t>
            </a:r>
          </a:p>
          <a:p>
            <a:pPr eaLnBrk="1" hangingPunct="1">
              <a:spcBef>
                <a:spcPct val="0"/>
              </a:spcBef>
            </a:pPr>
            <a:endParaRPr lang="en-GB" altLang="en-US" b="0" baseline="0"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20</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If your</a:t>
            </a:r>
            <a:r>
              <a:rPr lang="en-GB" altLang="en-US" baseline="0" dirty="0" smtClean="0"/>
              <a:t> application has been completed and approved, you will receive a document looking like this. </a:t>
            </a:r>
            <a:r>
              <a:rPr lang="en-GB" altLang="en-US" baseline="0" dirty="0" smtClean="0"/>
              <a:t> If during the application process there are additional questions, you can ask them to contact you via email or phone. </a:t>
            </a:r>
          </a:p>
          <a:p>
            <a:pPr eaLnBrk="1" hangingPunct="1">
              <a:spcBef>
                <a:spcPct val="0"/>
              </a:spcBef>
            </a:pPr>
            <a:endParaRPr lang="en-GB" altLang="en-US" baseline="0" dirty="0" smtClean="0"/>
          </a:p>
          <a:p>
            <a:pPr eaLnBrk="1" hangingPunct="1">
              <a:spcBef>
                <a:spcPct val="0"/>
              </a:spcBef>
            </a:pPr>
            <a:r>
              <a:rPr lang="en-GB" altLang="en-US" baseline="0" dirty="0" smtClean="0"/>
              <a:t>It </a:t>
            </a:r>
            <a:r>
              <a:rPr lang="en-GB" altLang="en-US" baseline="0" dirty="0" smtClean="0"/>
              <a:t>is send to an address that you need to specify in the application. In the </a:t>
            </a:r>
            <a:r>
              <a:rPr lang="en-GB" altLang="en-US" baseline="0" dirty="0" smtClean="0"/>
              <a:t>past, we </a:t>
            </a:r>
            <a:r>
              <a:rPr lang="en-GB" altLang="en-US" baseline="0" dirty="0" smtClean="0"/>
              <a:t>had reports that some offices refuse to send it abroad, but other EU companies say that they have received the documents directly</a:t>
            </a:r>
            <a:r>
              <a:rPr lang="en-GB" altLang="en-US" baseline="0" dirty="0" smtClean="0"/>
              <a:t>.</a:t>
            </a:r>
          </a:p>
          <a:p>
            <a:pPr eaLnBrk="1" hangingPunct="1">
              <a:spcBef>
                <a:spcPct val="0"/>
              </a:spcBef>
            </a:pPr>
            <a:endParaRPr lang="en-GB" altLang="en-US" baseline="0" dirty="0" smtClean="0"/>
          </a:p>
          <a:p>
            <a:pPr eaLnBrk="1" hangingPunct="1">
              <a:spcBef>
                <a:spcPct val="0"/>
              </a:spcBef>
            </a:pPr>
            <a:r>
              <a:rPr lang="en-GB" altLang="en-US" baseline="0" dirty="0" smtClean="0"/>
              <a:t>It will give the point score and classification for the business categories you have specified (here a D for manufacturing and a C for sales)  that has come out of the examination of your application, the regions where it is valid for (here all areas) and the product categories covered. </a:t>
            </a:r>
            <a:endParaRPr lang="en-GB" altLang="en-US" baseline="0" dirty="0" smtClean="0"/>
          </a:p>
          <a:p>
            <a:pPr eaLnBrk="1" hangingPunct="1">
              <a:spcBef>
                <a:spcPct val="0"/>
              </a:spcBef>
            </a:pP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21</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dirty="0" smtClean="0"/>
              <a:t>Point score</a:t>
            </a:r>
          </a:p>
          <a:p>
            <a:pPr marL="171450" indent="-171450" eaLnBrk="1" hangingPunct="1">
              <a:spcBef>
                <a:spcPct val="0"/>
              </a:spcBef>
              <a:buFontTx/>
              <a:buChar char="-"/>
            </a:pPr>
            <a:r>
              <a:rPr lang="en-US" altLang="ja-JP" b="0" dirty="0" smtClean="0"/>
              <a:t>The</a:t>
            </a:r>
            <a:r>
              <a:rPr lang="en-US" altLang="ja-JP" b="0" baseline="0" dirty="0" smtClean="0"/>
              <a:t> point score (max 100 points) is calculated on the basis of the information you have provided, primarily your turnover, equity, liquid ratio, years in business and value of your production assets (in case of manufacturing). </a:t>
            </a:r>
          </a:p>
          <a:p>
            <a:pPr marL="171450" indent="-171450" eaLnBrk="1" hangingPunct="1">
              <a:spcBef>
                <a:spcPct val="0"/>
              </a:spcBef>
              <a:buFontTx/>
              <a:buChar char="-"/>
            </a:pPr>
            <a:r>
              <a:rPr lang="en-US" altLang="ja-JP" b="0" baseline="0" dirty="0" smtClean="0"/>
              <a:t>The height of your turnover carries the largest weight.   </a:t>
            </a:r>
          </a:p>
          <a:p>
            <a:pPr marL="171450" indent="-171450" eaLnBrk="1" hangingPunct="1">
              <a:spcBef>
                <a:spcPct val="0"/>
              </a:spcBef>
              <a:buFontTx/>
              <a:buChar char="-"/>
            </a:pPr>
            <a:r>
              <a:rPr lang="en-US" altLang="ja-JP" b="0" baseline="0" dirty="0" smtClean="0"/>
              <a:t>In practice most SMEs (looking at the EU definition of SMEs)  will end up at first with a classification of either C or D</a:t>
            </a:r>
            <a:endParaRPr lang="en-GB" altLang="en-US" b="1" dirty="0" smtClean="0"/>
          </a:p>
          <a:p>
            <a:pPr eaLnBrk="1" hangingPunct="1">
              <a:spcBef>
                <a:spcPct val="0"/>
              </a:spcBef>
            </a:pPr>
            <a:endParaRPr lang="en-GB" altLang="en-US" dirty="0" smtClean="0"/>
          </a:p>
          <a:p>
            <a:pPr eaLnBrk="1" hangingPunct="1">
              <a:spcBef>
                <a:spcPct val="0"/>
              </a:spcBef>
            </a:pPr>
            <a:r>
              <a:rPr lang="en-GB" altLang="en-US" b="1" i="1" dirty="0" smtClean="0"/>
              <a:t>(Click) </a:t>
            </a:r>
          </a:p>
          <a:p>
            <a:pPr eaLnBrk="1" hangingPunct="1">
              <a:spcBef>
                <a:spcPct val="0"/>
              </a:spcBef>
            </a:pPr>
            <a:r>
              <a:rPr lang="en-GB" altLang="en-US" dirty="0" smtClean="0"/>
              <a:t>The </a:t>
            </a:r>
            <a:r>
              <a:rPr lang="en-GB" altLang="en-US" dirty="0" smtClean="0"/>
              <a:t>government</a:t>
            </a:r>
            <a:r>
              <a:rPr lang="en-GB" altLang="en-US" baseline="0" dirty="0" smtClean="0"/>
              <a:t> entities use the supplier qualification to limit the number of suppliers which can take part in open competitive tender procedures. </a:t>
            </a:r>
            <a:endParaRPr lang="en-GB" altLang="en-US" baseline="0" dirty="0" smtClean="0"/>
          </a:p>
          <a:p>
            <a:pPr eaLnBrk="1" hangingPunct="1">
              <a:spcBef>
                <a:spcPct val="0"/>
              </a:spcBef>
            </a:pPr>
            <a:r>
              <a:rPr lang="en-GB" altLang="en-US" baseline="0" dirty="0" smtClean="0"/>
              <a:t>On </a:t>
            </a:r>
            <a:r>
              <a:rPr lang="en-GB" altLang="en-US" baseline="0" dirty="0" smtClean="0"/>
              <a:t>the one hand they can reserve projects to give smaller companies a chance to secure contracts, while on the other hand they can limit tenderers for large projects by reserving a tender for A and/or B class companies. </a:t>
            </a:r>
            <a:endParaRPr lang="en-GB" altLang="en-US" baseline="0" dirty="0" smtClean="0"/>
          </a:p>
          <a:p>
            <a:pPr eaLnBrk="1" hangingPunct="1">
              <a:spcBef>
                <a:spcPct val="0"/>
              </a:spcBef>
            </a:pPr>
            <a:endParaRPr lang="en-GB" altLang="en-US" baseline="0" dirty="0" smtClean="0"/>
          </a:p>
          <a:p>
            <a:pPr eaLnBrk="1" hangingPunct="1">
              <a:spcBef>
                <a:spcPct val="0"/>
              </a:spcBef>
            </a:pPr>
            <a:r>
              <a:rPr lang="en-GB" altLang="en-US" baseline="0" dirty="0" smtClean="0"/>
              <a:t> </a:t>
            </a:r>
            <a:r>
              <a:rPr lang="en-GB" altLang="en-US" baseline="0" dirty="0" smtClean="0"/>
              <a:t>What we see in our monitoring of international WTO tenders issued by Japanese organizations is that in terms of classification A,B,C is most common. </a:t>
            </a:r>
          </a:p>
          <a:p>
            <a:pPr eaLnBrk="1" hangingPunct="1">
              <a:spcBef>
                <a:spcPct val="0"/>
              </a:spcBef>
            </a:pPr>
            <a:r>
              <a:rPr lang="en-GB" altLang="en-US" baseline="0" dirty="0" smtClean="0"/>
              <a:t>This is an example of how the classification is used in tenders. This tender is thus open for companies in possession of qualification A, B or C who have registered offering services and have </a:t>
            </a:r>
            <a:r>
              <a:rPr lang="en-GB" altLang="en-US" baseline="0" dirty="0" smtClean="0"/>
              <a:t>registered </a:t>
            </a:r>
            <a:r>
              <a:rPr lang="en-GB" altLang="en-US" baseline="0" dirty="0" smtClean="0"/>
              <a:t>for the Kanto-</a:t>
            </a:r>
            <a:r>
              <a:rPr lang="en-GB" altLang="en-US" baseline="0" dirty="0" err="1" smtClean="0"/>
              <a:t>Koshinetsu</a:t>
            </a:r>
            <a:r>
              <a:rPr lang="en-GB" altLang="en-US" baseline="0" dirty="0" smtClean="0"/>
              <a:t> (Tokyo and surroundings) </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22</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Now,</a:t>
            </a:r>
            <a:r>
              <a:rPr lang="en-GB" altLang="en-US" baseline="0" dirty="0" smtClean="0"/>
              <a:t> I would like to move on the a discussion of the qualification for participation in construction and design related tenders. </a:t>
            </a:r>
          </a:p>
          <a:p>
            <a:pPr eaLnBrk="1" hangingPunct="1">
              <a:spcBef>
                <a:spcPct val="0"/>
              </a:spcBef>
            </a:pPr>
            <a:r>
              <a:rPr lang="en-GB" altLang="en-US" dirty="0" smtClean="0"/>
              <a:t>I </a:t>
            </a:r>
            <a:r>
              <a:rPr lang="en-GB" altLang="en-US" dirty="0" smtClean="0"/>
              <a:t>will</a:t>
            </a:r>
            <a:r>
              <a:rPr lang="en-GB" altLang="en-US" baseline="0" dirty="0" smtClean="0"/>
              <a:t> discuss the qualification process for construction and design of public works only briefly today. </a:t>
            </a:r>
            <a:r>
              <a:rPr lang="en-GB" altLang="en-US" baseline="0" dirty="0" smtClean="0"/>
              <a:t> It </a:t>
            </a:r>
            <a:r>
              <a:rPr lang="en-GB" altLang="en-US" baseline="0" dirty="0" smtClean="0"/>
              <a:t>is a wholly separate system from the one we discussed so far, and </a:t>
            </a:r>
            <a:r>
              <a:rPr lang="en-GB" altLang="en-US" baseline="0" dirty="0" smtClean="0"/>
              <a:t>entails substantial paperwork. </a:t>
            </a:r>
          </a:p>
          <a:p>
            <a:pPr eaLnBrk="1" hangingPunct="1">
              <a:spcBef>
                <a:spcPct val="0"/>
              </a:spcBef>
            </a:pPr>
            <a:endParaRPr lang="en-GB" altLang="en-US" baseline="0" dirty="0" smtClean="0"/>
          </a:p>
          <a:p>
            <a:pPr eaLnBrk="1" hangingPunct="1">
              <a:spcBef>
                <a:spcPct val="0"/>
              </a:spcBef>
            </a:pPr>
            <a:r>
              <a:rPr lang="en-GB" altLang="en-US" b="1" baseline="0" dirty="0" smtClean="0"/>
              <a:t>Scope:</a:t>
            </a:r>
          </a:p>
          <a:p>
            <a:pPr eaLnBrk="1" hangingPunct="1">
              <a:spcBef>
                <a:spcPct val="0"/>
              </a:spcBef>
            </a:pPr>
            <a:r>
              <a:rPr lang="en-GB" altLang="en-US" baseline="0" dirty="0" smtClean="0"/>
              <a:t>The Scope of the qualification is limited to individual government entities. So for each specific entity you need to apply separately to qualify for participation in tenders. </a:t>
            </a:r>
          </a:p>
          <a:p>
            <a:pPr eaLnBrk="1" hangingPunct="1">
              <a:spcBef>
                <a:spcPct val="0"/>
              </a:spcBef>
            </a:pPr>
            <a:endParaRPr lang="en-GB" altLang="en-US" baseline="0" dirty="0" smtClean="0"/>
          </a:p>
          <a:p>
            <a:pPr eaLnBrk="1" hangingPunct="1">
              <a:spcBef>
                <a:spcPct val="0"/>
              </a:spcBef>
            </a:pPr>
            <a:r>
              <a:rPr lang="en-GB" altLang="en-US" b="1" baseline="0" dirty="0" smtClean="0"/>
              <a:t>Two tiered system</a:t>
            </a:r>
          </a:p>
          <a:p>
            <a:pPr eaLnBrk="1" hangingPunct="1">
              <a:spcBef>
                <a:spcPct val="0"/>
              </a:spcBef>
            </a:pPr>
            <a:r>
              <a:rPr lang="en-GB" altLang="en-US" b="0" baseline="0" dirty="0" smtClean="0"/>
              <a:t>The most important common feature is the business assessment system or </a:t>
            </a:r>
            <a:r>
              <a:rPr lang="en-GB" altLang="en-US" b="0" i="1" baseline="0" dirty="0" err="1" smtClean="0"/>
              <a:t>keishin</a:t>
            </a:r>
            <a:r>
              <a:rPr lang="en-GB" altLang="en-US" b="0" i="0" baseline="0" dirty="0" smtClean="0"/>
              <a:t> for short, which uses nation-wide unified standards. As such </a:t>
            </a:r>
            <a:r>
              <a:rPr lang="en-GB" altLang="en-US" b="0" i="1" baseline="0" dirty="0" err="1" smtClean="0"/>
              <a:t>keishin</a:t>
            </a:r>
            <a:r>
              <a:rPr lang="en-GB" altLang="en-US" b="0" i="0" baseline="0" dirty="0" smtClean="0"/>
              <a:t> has become synonymous for the qualification. The system is therefore a two-step process</a:t>
            </a:r>
            <a:endParaRPr lang="en-GB" altLang="en-US" baseline="0" dirty="0" smtClean="0"/>
          </a:p>
          <a:p>
            <a:pPr eaLnBrk="1" hangingPunct="1">
              <a:spcBef>
                <a:spcPct val="0"/>
              </a:spcBef>
            </a:pPr>
            <a:endParaRPr lang="en-GB" altLang="en-US" baseline="0" dirty="0" smtClean="0"/>
          </a:p>
          <a:p>
            <a:pPr eaLnBrk="1" hangingPunct="1">
              <a:spcBef>
                <a:spcPct val="0"/>
              </a:spcBef>
            </a:pPr>
            <a:r>
              <a:rPr lang="en-GB" altLang="en-US" b="1" baseline="0" dirty="0" smtClean="0"/>
              <a:t>Validity</a:t>
            </a:r>
          </a:p>
          <a:p>
            <a:pPr eaLnBrk="1" hangingPunct="1">
              <a:spcBef>
                <a:spcPct val="0"/>
              </a:spcBef>
            </a:pPr>
            <a:r>
              <a:rPr lang="en-GB" altLang="en-US" baseline="0" dirty="0" smtClean="0"/>
              <a:t>It states here that the qualification is valid for 1 year and 7 months (with is actually the </a:t>
            </a:r>
            <a:r>
              <a:rPr lang="en-GB" altLang="en-US" baseline="0" dirty="0" smtClean="0"/>
              <a:t>length of validity </a:t>
            </a:r>
            <a:r>
              <a:rPr lang="en-GB" altLang="en-US" baseline="0" dirty="0" smtClean="0"/>
              <a:t>of </a:t>
            </a:r>
            <a:r>
              <a:rPr lang="en-GB" altLang="en-US" baseline="0" dirty="0" err="1" smtClean="0"/>
              <a:t>keishin</a:t>
            </a:r>
            <a:r>
              <a:rPr lang="en-GB" altLang="en-US" baseline="0" dirty="0" smtClean="0"/>
              <a:t> business evaluation)</a:t>
            </a:r>
            <a:r>
              <a:rPr lang="en-GB" altLang="en-US" baseline="0" dirty="0" smtClean="0"/>
              <a:t>, but in practice you will need to renew the qualification annually in order to prevent gaps in your eligibility. </a:t>
            </a:r>
          </a:p>
          <a:p>
            <a:pPr eaLnBrk="1" hangingPunct="1">
              <a:spcBef>
                <a:spcPct val="0"/>
              </a:spcBef>
            </a:pPr>
            <a:endParaRPr lang="en-GB" altLang="en-US" baseline="0" dirty="0" smtClean="0"/>
          </a:p>
          <a:p>
            <a:pPr eaLnBrk="1" hangingPunct="1">
              <a:spcBef>
                <a:spcPct val="0"/>
              </a:spcBef>
            </a:pPr>
            <a:r>
              <a:rPr lang="en-GB" altLang="en-US" b="1" baseline="0" dirty="0" smtClean="0"/>
              <a:t>Costs</a:t>
            </a:r>
          </a:p>
          <a:p>
            <a:pPr eaLnBrk="1" hangingPunct="1">
              <a:spcBef>
                <a:spcPct val="0"/>
              </a:spcBef>
            </a:pPr>
            <a:r>
              <a:rPr lang="en-GB" altLang="en-US" b="0" baseline="0" dirty="0" smtClean="0"/>
              <a:t>The qualification process is not entirely free, </a:t>
            </a:r>
            <a:r>
              <a:rPr lang="en-GB" altLang="en-US" b="0" baseline="0" dirty="0" smtClean="0"/>
              <a:t>partly because </a:t>
            </a:r>
            <a:r>
              <a:rPr lang="en-GB" altLang="en-US" b="0" baseline="0" dirty="0" smtClean="0"/>
              <a:t>of the need of </a:t>
            </a:r>
            <a:r>
              <a:rPr lang="en-GB" altLang="en-US" b="0" baseline="0" dirty="0" smtClean="0"/>
              <a:t> the </a:t>
            </a:r>
            <a:r>
              <a:rPr lang="en-GB" altLang="en-US" b="0" baseline="0" dirty="0" err="1" smtClean="0"/>
              <a:t>keishin</a:t>
            </a:r>
            <a:r>
              <a:rPr lang="en-GB" altLang="en-US" b="0" baseline="0" dirty="0" smtClean="0"/>
              <a:t> conducted </a:t>
            </a:r>
            <a:r>
              <a:rPr lang="en-GB" altLang="en-US" b="0" baseline="0" dirty="0" smtClean="0"/>
              <a:t>by a third party.  Costs can vary from 100 to 250 euro’s. Costs are also involved for the screening by MLIT and will depend on the number of business activities (starts at 8100 yen)</a:t>
            </a:r>
          </a:p>
          <a:p>
            <a:pPr eaLnBrk="1" hangingPunct="1">
              <a:spcBef>
                <a:spcPct val="0"/>
              </a:spcBef>
            </a:pPr>
            <a:endParaRPr lang="en-GB" altLang="en-US" b="0" baseline="0" dirty="0" smtClean="0"/>
          </a:p>
          <a:p>
            <a:pPr eaLnBrk="1" hangingPunct="1">
              <a:spcBef>
                <a:spcPct val="0"/>
              </a:spcBef>
            </a:pPr>
            <a:r>
              <a:rPr lang="en-GB" altLang="en-US" b="1" baseline="0" dirty="0" smtClean="0"/>
              <a:t>Where to apply:</a:t>
            </a:r>
          </a:p>
          <a:p>
            <a:pPr eaLnBrk="1" hangingPunct="1">
              <a:spcBef>
                <a:spcPct val="0"/>
              </a:spcBef>
            </a:pPr>
            <a:r>
              <a:rPr lang="en-GB" altLang="en-US" b="0" baseline="0" dirty="0" smtClean="0"/>
              <a:t>While you have a each entity individually, </a:t>
            </a:r>
            <a:r>
              <a:rPr lang="en-GB" altLang="en-US" b="0" baseline="0" dirty="0" smtClean="0"/>
              <a:t>however the </a:t>
            </a:r>
            <a:r>
              <a:rPr lang="en-GB" altLang="en-US" b="0" baseline="0" dirty="0" err="1" smtClean="0"/>
              <a:t>keishin</a:t>
            </a:r>
            <a:r>
              <a:rPr lang="en-GB" altLang="en-US" b="0" baseline="0" dirty="0" smtClean="0"/>
              <a:t> business evaluation is a the </a:t>
            </a:r>
            <a:r>
              <a:rPr lang="en-GB" altLang="en-US" b="0" baseline="0" dirty="0" smtClean="0"/>
              <a:t>system as a whole has common features in terms of procedures. </a:t>
            </a:r>
          </a:p>
          <a:p>
            <a:pPr eaLnBrk="1" hangingPunct="1">
              <a:spcBef>
                <a:spcPct val="0"/>
              </a:spcBef>
            </a:pPr>
            <a:endParaRPr lang="en-GB" altLang="en-US" b="0" baseline="0" dirty="0" smtClean="0"/>
          </a:p>
          <a:p>
            <a:pPr eaLnBrk="1" hangingPunct="1">
              <a:spcBef>
                <a:spcPct val="0"/>
              </a:spcBef>
            </a:pPr>
            <a:endParaRPr lang="en-GB" altLang="en-US" baseline="0" dirty="0" smtClean="0"/>
          </a:p>
          <a:p>
            <a:pPr eaLnBrk="1" hangingPunct="1">
              <a:spcBef>
                <a:spcPct val="0"/>
              </a:spcBef>
            </a:pP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23</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This is a simplified</a:t>
            </a:r>
            <a:r>
              <a:rPr lang="en-GB" altLang="en-US" baseline="0" dirty="0" smtClean="0"/>
              <a:t> schematic overview of the process for application. </a:t>
            </a:r>
          </a:p>
          <a:p>
            <a:pPr eaLnBrk="1" hangingPunct="1">
              <a:spcBef>
                <a:spcPct val="0"/>
              </a:spcBef>
            </a:pPr>
            <a:r>
              <a:rPr lang="en-GB" altLang="en-US" baseline="0" dirty="0" smtClean="0"/>
              <a:t>I am not treating the construction license here, as this is not directly linked to public works </a:t>
            </a:r>
            <a:r>
              <a:rPr lang="en-GB" altLang="en-US" baseline="0" dirty="0" smtClean="0"/>
              <a:t>construction tenders</a:t>
            </a:r>
          </a:p>
          <a:p>
            <a:pPr eaLnBrk="1" hangingPunct="1">
              <a:spcBef>
                <a:spcPct val="0"/>
              </a:spcBef>
            </a:pPr>
            <a:endParaRPr lang="en-GB" altLang="en-US" baseline="0" dirty="0" smtClean="0"/>
          </a:p>
          <a:p>
            <a:pPr eaLnBrk="1" hangingPunct="1">
              <a:spcBef>
                <a:spcPct val="0"/>
              </a:spcBef>
            </a:pPr>
            <a:r>
              <a:rPr lang="en-GB" altLang="en-US" baseline="0" dirty="0" smtClean="0"/>
              <a:t>The first step is a </a:t>
            </a:r>
            <a:r>
              <a:rPr lang="en-GB" altLang="en-US" b="1" baseline="0" dirty="0" smtClean="0"/>
              <a:t>business circumstance analysis (</a:t>
            </a:r>
            <a:r>
              <a:rPr lang="en-GB" altLang="en-US" b="1" baseline="0" dirty="0" err="1" smtClean="0"/>
              <a:t>keiei</a:t>
            </a:r>
            <a:r>
              <a:rPr lang="en-GB" altLang="en-US" b="1" baseline="0" dirty="0" smtClean="0"/>
              <a:t> </a:t>
            </a:r>
            <a:r>
              <a:rPr lang="en-GB" altLang="en-US" b="1" baseline="0" dirty="0" err="1" smtClean="0"/>
              <a:t>joukyou</a:t>
            </a:r>
            <a:r>
              <a:rPr lang="en-GB" altLang="en-US" b="1" baseline="0" dirty="0" smtClean="0"/>
              <a:t> </a:t>
            </a:r>
            <a:r>
              <a:rPr lang="en-GB" altLang="en-US" b="1" baseline="0" dirty="0" err="1" smtClean="0"/>
              <a:t>bunseki</a:t>
            </a:r>
            <a:r>
              <a:rPr lang="en-GB" altLang="en-US" b="1" baseline="0" dirty="0" smtClean="0"/>
              <a:t>) </a:t>
            </a:r>
            <a:r>
              <a:rPr lang="en-GB" altLang="en-US" b="0" baseline="0" dirty="0" smtClean="0"/>
              <a:t>undertaken by an external company. </a:t>
            </a:r>
          </a:p>
          <a:p>
            <a:pPr eaLnBrk="1" hangingPunct="1">
              <a:spcBef>
                <a:spcPct val="0"/>
              </a:spcBef>
            </a:pPr>
            <a:r>
              <a:rPr lang="en-GB" altLang="en-US" b="0" baseline="0" dirty="0" smtClean="0"/>
              <a:t>There are presently 11 companies in Japan which are designated to conduct this analysis. (A list is available on our website, however none of these companies provide the service in English)</a:t>
            </a:r>
          </a:p>
          <a:p>
            <a:pPr eaLnBrk="1" hangingPunct="1">
              <a:spcBef>
                <a:spcPct val="0"/>
              </a:spcBef>
            </a:pPr>
            <a:r>
              <a:rPr lang="en-GB" altLang="en-US" b="0" baseline="0" dirty="0" smtClean="0"/>
              <a:t>They will require a variety of financial documents to perform the analysis such as financial statements of the past 3 years.  As the process is also in Japanese in its entirety, you will have to submit translations as well.  Online application is possible with some of these companies (beware of the sometimes ancient computer environment it requires)</a:t>
            </a:r>
          </a:p>
          <a:p>
            <a:pPr eaLnBrk="1" hangingPunct="1">
              <a:spcBef>
                <a:spcPct val="0"/>
              </a:spcBef>
            </a:pPr>
            <a:r>
              <a:rPr lang="en-GB" altLang="en-US" b="0" baseline="0" dirty="0" smtClean="0"/>
              <a:t>This analysis will result in a document with a point score on it, the Y score. </a:t>
            </a:r>
          </a:p>
          <a:p>
            <a:pPr eaLnBrk="1" hangingPunct="1">
              <a:spcBef>
                <a:spcPct val="0"/>
              </a:spcBef>
            </a:pPr>
            <a:endParaRPr lang="en-GB" altLang="en-US" b="0" baseline="0" dirty="0" smtClean="0"/>
          </a:p>
          <a:p>
            <a:pPr eaLnBrk="1" hangingPunct="1">
              <a:spcBef>
                <a:spcPct val="0"/>
              </a:spcBef>
            </a:pPr>
            <a:r>
              <a:rPr lang="en-GB" altLang="en-US" b="0" baseline="0" dirty="0" smtClean="0"/>
              <a:t>With this document in your possession, you can apply with MLIT or the governor of a prefecture for the </a:t>
            </a:r>
            <a:r>
              <a:rPr lang="en-GB" altLang="en-US" b="1" baseline="0" dirty="0" smtClean="0"/>
              <a:t>Assessment of business scale aspects” (</a:t>
            </a:r>
            <a:r>
              <a:rPr lang="en-GB" altLang="en-US" b="1" baseline="0" dirty="0" err="1" smtClean="0"/>
              <a:t>keiei</a:t>
            </a:r>
            <a:r>
              <a:rPr lang="en-GB" altLang="en-US" b="1" baseline="0" dirty="0" smtClean="0"/>
              <a:t> </a:t>
            </a:r>
            <a:r>
              <a:rPr lang="en-GB" altLang="en-US" b="1" baseline="0" dirty="0" err="1" smtClean="0"/>
              <a:t>kiboto</a:t>
            </a:r>
            <a:r>
              <a:rPr lang="en-GB" altLang="en-US" b="1" baseline="0" dirty="0" smtClean="0"/>
              <a:t> </a:t>
            </a:r>
            <a:r>
              <a:rPr lang="en-GB" altLang="en-US" b="1" baseline="0" dirty="0" err="1" smtClean="0"/>
              <a:t>hyouka</a:t>
            </a:r>
            <a:r>
              <a:rPr lang="en-GB" altLang="en-US" b="1" baseline="0" dirty="0" smtClean="0"/>
              <a:t>)  and the resulting overall rating value (</a:t>
            </a:r>
            <a:r>
              <a:rPr lang="en-GB" altLang="en-US" b="1" baseline="0" dirty="0" err="1" smtClean="0"/>
              <a:t>sougou</a:t>
            </a:r>
            <a:r>
              <a:rPr lang="en-GB" altLang="en-US" b="1" baseline="0" dirty="0" smtClean="0"/>
              <a:t> </a:t>
            </a:r>
            <a:r>
              <a:rPr lang="en-GB" altLang="en-US" b="1" baseline="0" dirty="0" err="1" smtClean="0"/>
              <a:t>hyoutei</a:t>
            </a:r>
            <a:r>
              <a:rPr lang="en-GB" altLang="en-US" b="1" baseline="0" dirty="0" smtClean="0"/>
              <a:t> chi) ( or P-score) </a:t>
            </a:r>
            <a:r>
              <a:rPr lang="en-GB" altLang="en-US" b="0" baseline="0" dirty="0" smtClean="0"/>
              <a:t>MLIT or the prefecture will look at a more wider range of aspects of your business to determine the other values in the P-score. </a:t>
            </a:r>
          </a:p>
          <a:p>
            <a:pPr eaLnBrk="1" hangingPunct="1">
              <a:spcBef>
                <a:spcPct val="0"/>
              </a:spcBef>
            </a:pPr>
            <a:r>
              <a:rPr lang="en-GB" altLang="en-US" b="0" baseline="0" dirty="0" smtClean="0"/>
              <a:t>Together with the document showing your Y-score you will have to submit a variety of documents to support the information that you provide in the application. Besides having all your documents translated, you can also expect here to have to do a number of additional procedures, such as having the qualifications of your engineers and other specialists recognized by MLIT. </a:t>
            </a:r>
          </a:p>
          <a:p>
            <a:pPr eaLnBrk="1" hangingPunct="1">
              <a:spcBef>
                <a:spcPct val="0"/>
              </a:spcBef>
            </a:pPr>
            <a:endParaRPr lang="en-GB" altLang="en-US" b="1" baseline="0" dirty="0" smtClean="0"/>
          </a:p>
          <a:p>
            <a:pPr eaLnBrk="1" hangingPunct="1">
              <a:spcBef>
                <a:spcPct val="0"/>
              </a:spcBef>
            </a:pPr>
            <a:endParaRPr lang="en-GB" altLang="en-US" baseline="0" dirty="0" smtClean="0"/>
          </a:p>
          <a:p>
            <a:pPr eaLnBrk="1" hangingPunct="1">
              <a:spcBef>
                <a:spcPct val="0"/>
              </a:spcBef>
            </a:pPr>
            <a:r>
              <a:rPr lang="en-GB" altLang="en-US" baseline="0" dirty="0" smtClean="0"/>
              <a:t> </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24</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altLang="en-US" baseline="0" dirty="0" smtClean="0"/>
              <a:t>which takes into a account a broad range of aspects of your business, not just the scale of your business but also technological abilities, number of engineers and other aspects such as CSR. The formulate used to calculate the P-score is adjusted from time to time to change the weights of each of the aspects/factors.</a:t>
            </a:r>
          </a:p>
          <a:p>
            <a:pPr eaLnBrk="1" hangingPunct="1">
              <a:spcBef>
                <a:spcPct val="0"/>
              </a:spcBef>
            </a:pPr>
            <a:endParaRPr lang="en-GB" altLang="en-US" dirty="0" smtClean="0"/>
          </a:p>
          <a:p>
            <a:pPr eaLnBrk="1" hangingPunct="1">
              <a:spcBef>
                <a:spcPct val="0"/>
              </a:spcBef>
            </a:pPr>
            <a:r>
              <a:rPr lang="en-GB" altLang="en-US" dirty="0" smtClean="0"/>
              <a:t>This </a:t>
            </a:r>
            <a:r>
              <a:rPr lang="en-GB" altLang="en-US" dirty="0" smtClean="0"/>
              <a:t>is a short explanation of what each of the values represents,</a:t>
            </a:r>
            <a:r>
              <a:rPr lang="en-GB" altLang="en-US" baseline="0" dirty="0" smtClean="0"/>
              <a:t> with the Y score produced by the third party.  </a:t>
            </a:r>
          </a:p>
          <a:p>
            <a:pPr eaLnBrk="1" hangingPunct="1">
              <a:spcBef>
                <a:spcPct val="0"/>
              </a:spcBef>
            </a:pPr>
            <a:endParaRPr lang="en-GB" altLang="en-US" baseline="0" dirty="0" smtClean="0"/>
          </a:p>
          <a:p>
            <a:pPr eaLnBrk="1" hangingPunct="1">
              <a:spcBef>
                <a:spcPct val="0"/>
              </a:spcBef>
            </a:pPr>
            <a:r>
              <a:rPr lang="en-GB" altLang="en-US" baseline="0" dirty="0" smtClean="0"/>
              <a:t>The W-score is often used by the government to promote policies such as two years ago where higher weight is attached to company’s extent of providing training and hiring of young engineers, to counter labour shortages in the sector. </a:t>
            </a:r>
          </a:p>
          <a:p>
            <a:pPr eaLnBrk="1" hangingPunct="1">
              <a:spcBef>
                <a:spcPct val="0"/>
              </a:spcBef>
            </a:pPr>
            <a:endParaRPr lang="en-GB" altLang="en-US" baseline="0" dirty="0" smtClean="0"/>
          </a:p>
          <a:p>
            <a:pPr eaLnBrk="1" hangingPunct="1">
              <a:spcBef>
                <a:spcPct val="0"/>
              </a:spcBef>
            </a:pP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25</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aseline="0" dirty="0" smtClean="0"/>
              <a:t>The business evaluation part results into a so-called ‘objective score” which is the P-score. (The score can range between 280 and 2133 points) With the document this procedure generates you can then apply with the procuring entity for supplier qualification for that specific organisation. Which will result in a so-called “subjective score” based upon the standards used by that organisation, on the basis of which you are that rated. The procuring organisation will use these scores to specify particular tender contracts for a particular class of construction companies. </a:t>
            </a:r>
          </a:p>
          <a:p>
            <a:pPr eaLnBrk="1" hangingPunct="1">
              <a:spcBef>
                <a:spcPct val="0"/>
              </a:spcBef>
            </a:pPr>
            <a:endParaRPr lang="en-GB" altLang="en-US" baseline="0" dirty="0" smtClean="0"/>
          </a:p>
          <a:p>
            <a:pPr eaLnBrk="1" hangingPunct="1">
              <a:spcBef>
                <a:spcPct val="0"/>
              </a:spcBef>
            </a:pPr>
            <a:r>
              <a:rPr lang="en-GB" altLang="en-US" baseline="0" dirty="0" smtClean="0"/>
              <a:t>When </a:t>
            </a:r>
            <a:r>
              <a:rPr lang="en-GB" altLang="en-US" baseline="0" dirty="0" smtClean="0"/>
              <a:t>the business evaluation has been completed the overall score is used by each procuring entity (subjective score) to rate and classify their suppliers in this sector.  So your company’s supplier qualification is decided by the procuring entity</a:t>
            </a:r>
            <a:r>
              <a:rPr lang="en-GB" altLang="en-US" baseline="0" dirty="0" smtClean="0"/>
              <a:t>. The P-score can be used both at the national level and the regional and local level and is accepted throughout the country. </a:t>
            </a:r>
            <a:endParaRPr lang="en-GB" altLang="en-US" baseline="0" dirty="0" smtClean="0"/>
          </a:p>
          <a:p>
            <a:pPr eaLnBrk="1" hangingPunct="1">
              <a:spcBef>
                <a:spcPct val="0"/>
              </a:spcBef>
            </a:pPr>
            <a:endParaRPr lang="en-GB" altLang="en-US" baseline="0" dirty="0" smtClean="0"/>
          </a:p>
          <a:p>
            <a:pPr eaLnBrk="1" hangingPunct="1">
              <a:spcBef>
                <a:spcPct val="0"/>
              </a:spcBef>
            </a:pPr>
            <a:r>
              <a:rPr lang="en-GB" altLang="en-US" baseline="0" dirty="0" smtClean="0"/>
              <a:t>The complexity of this system has basically lead to foreign companies being absent from this sectors as direct bidders. Most </a:t>
            </a:r>
            <a:r>
              <a:rPr lang="en-GB" altLang="en-US" baseline="0" dirty="0" smtClean="0"/>
              <a:t>complaints from foreign companies with this system deal with the fact that the business evaluation has to be done every year in order to stay eligible and is administratively burdensome. </a:t>
            </a:r>
          </a:p>
          <a:p>
            <a:pPr eaLnBrk="1" hangingPunct="1">
              <a:spcBef>
                <a:spcPct val="0"/>
              </a:spcBef>
            </a:pPr>
            <a:endParaRPr lang="en-GB" altLang="en-US" baseline="0" dirty="0" smtClean="0"/>
          </a:p>
          <a:p>
            <a:pPr eaLnBrk="1" hangingPunct="1">
              <a:spcBef>
                <a:spcPct val="0"/>
              </a:spcBef>
            </a:pPr>
            <a:endParaRPr lang="en-GB" altLang="en-US" baseline="0" dirty="0" smtClean="0"/>
          </a:p>
          <a:p>
            <a:pPr eaLnBrk="1" hangingPunct="1">
              <a:spcBef>
                <a:spcPct val="0"/>
              </a:spcBef>
            </a:pPr>
            <a:r>
              <a:rPr lang="en-GB" altLang="en-US" baseline="0" dirty="0" smtClean="0"/>
              <a:t> </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26</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To move</a:t>
            </a:r>
            <a:r>
              <a:rPr lang="en-GB" altLang="en-US" baseline="0" dirty="0" smtClean="0"/>
              <a:t> on to the final part of my presentation today: Tender participation at the regional and local level. </a:t>
            </a:r>
          </a:p>
          <a:p>
            <a:pPr eaLnBrk="1" hangingPunct="1">
              <a:spcBef>
                <a:spcPct val="0"/>
              </a:spcBef>
            </a:pPr>
            <a:r>
              <a:rPr lang="en-GB" altLang="en-US" baseline="0" dirty="0" smtClean="0"/>
              <a:t>I am using Tokyo Metropolitan Government (TMG) here as a case, but the systems will largely be similar elsewhere. </a:t>
            </a:r>
          </a:p>
          <a:p>
            <a:pPr eaLnBrk="1" hangingPunct="1">
              <a:spcBef>
                <a:spcPct val="0"/>
              </a:spcBef>
            </a:pPr>
            <a:r>
              <a:rPr lang="en-GB" altLang="en-US" baseline="0" dirty="0" smtClean="0"/>
              <a:t>You are looking here at the Central Procurement website run by TMG. Which also includes links to the tender participation qualification application, (shown in red)</a:t>
            </a:r>
            <a:endParaRPr lang="en-GB" altLang="en-US" baseline="0" dirty="0" smtClean="0"/>
          </a:p>
          <a:p>
            <a:pPr eaLnBrk="1" hangingPunct="1">
              <a:spcBef>
                <a:spcPct val="0"/>
              </a:spcBef>
            </a:pP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27</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dirty="0" smtClean="0"/>
              <a:t>Validity: </a:t>
            </a:r>
          </a:p>
          <a:p>
            <a:pPr eaLnBrk="1" hangingPunct="1">
              <a:spcBef>
                <a:spcPct val="0"/>
              </a:spcBef>
            </a:pPr>
            <a:r>
              <a:rPr lang="en-GB" altLang="en-US" dirty="0" smtClean="0"/>
              <a:t>Supplier qualification are shorter</a:t>
            </a:r>
            <a:r>
              <a:rPr lang="en-GB" altLang="en-US" baseline="0" dirty="0" smtClean="0"/>
              <a:t> than the national one we discussed earlier. For Tokyo the present cycle is until March 2017</a:t>
            </a:r>
          </a:p>
          <a:p>
            <a:pPr eaLnBrk="1" hangingPunct="1">
              <a:spcBef>
                <a:spcPct val="0"/>
              </a:spcBef>
            </a:pPr>
            <a:endParaRPr lang="en-GB" altLang="en-US" baseline="0" dirty="0" smtClean="0"/>
          </a:p>
          <a:p>
            <a:pPr eaLnBrk="1" hangingPunct="1">
              <a:spcBef>
                <a:spcPct val="0"/>
              </a:spcBef>
            </a:pPr>
            <a:r>
              <a:rPr lang="en-GB" altLang="en-US" b="1" baseline="0" dirty="0" smtClean="0"/>
              <a:t>Coverage:</a:t>
            </a:r>
          </a:p>
          <a:p>
            <a:pPr eaLnBrk="1" hangingPunct="1">
              <a:spcBef>
                <a:spcPct val="0"/>
              </a:spcBef>
            </a:pPr>
            <a:r>
              <a:rPr lang="en-GB" altLang="en-US" b="0" baseline="0" dirty="0" smtClean="0"/>
              <a:t>I am referring here to qualifications for the supply of goods and services only. For construction and design-related qualifications again a separate procedure exists, which was partly covered in the previous slides.</a:t>
            </a:r>
          </a:p>
          <a:p>
            <a:pPr eaLnBrk="1" hangingPunct="1">
              <a:spcBef>
                <a:spcPct val="0"/>
              </a:spcBef>
            </a:pPr>
            <a:endParaRPr lang="en-GB" altLang="en-US" b="0" dirty="0" smtClean="0"/>
          </a:p>
          <a:p>
            <a:pPr eaLnBrk="1" hangingPunct="1">
              <a:spcBef>
                <a:spcPct val="0"/>
              </a:spcBef>
            </a:pPr>
            <a:endParaRPr lang="en-GB" altLang="en-US" dirty="0" smtClean="0"/>
          </a:p>
          <a:p>
            <a:pPr eaLnBrk="1" hangingPunct="1">
              <a:spcBef>
                <a:spcPct val="0"/>
              </a:spcBef>
            </a:pPr>
            <a:r>
              <a:rPr lang="en-GB" altLang="en-US" b="1" dirty="0" smtClean="0"/>
              <a:t>Scope</a:t>
            </a:r>
            <a:r>
              <a:rPr lang="en-GB" altLang="en-US" dirty="0" smtClean="0"/>
              <a:t>: The qualification</a:t>
            </a:r>
            <a:r>
              <a:rPr lang="en-GB" altLang="en-US" baseline="0" dirty="0" smtClean="0"/>
              <a:t> covers only public procurement by the Tokyo Metropolitan Government. </a:t>
            </a:r>
            <a:r>
              <a:rPr lang="en-GB" altLang="en-US" baseline="0" dirty="0" smtClean="0"/>
              <a:t>Note that the the </a:t>
            </a:r>
            <a:r>
              <a:rPr lang="en-GB" altLang="en-US" baseline="0" dirty="0" smtClean="0"/>
              <a:t>wards or –</a:t>
            </a:r>
            <a:r>
              <a:rPr lang="en-GB" altLang="en-US" baseline="0" dirty="0" err="1" smtClean="0"/>
              <a:t>ku</a:t>
            </a:r>
            <a:r>
              <a:rPr lang="en-GB" altLang="en-US" baseline="0" dirty="0" smtClean="0"/>
              <a:t> </a:t>
            </a:r>
            <a:r>
              <a:rPr lang="en-GB" altLang="en-US" baseline="0" dirty="0" smtClean="0"/>
              <a:t>and cities within </a:t>
            </a:r>
            <a:r>
              <a:rPr lang="en-GB" altLang="en-US" baseline="0" dirty="0" smtClean="0"/>
              <a:t>Tokyo operate their own registration system. </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28</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The qualification covers</a:t>
            </a:r>
            <a:r>
              <a:rPr lang="en-GB" altLang="en-US" baseline="0" dirty="0" smtClean="0"/>
              <a:t> most of TMGs various bureau’s</a:t>
            </a:r>
            <a:r>
              <a:rPr lang="en-GB" altLang="en-US" baseline="0" dirty="0" smtClean="0"/>
              <a:t>, such as the ones listed here.  </a:t>
            </a:r>
          </a:p>
          <a:p>
            <a:pPr eaLnBrk="1" hangingPunct="1">
              <a:spcBef>
                <a:spcPct val="0"/>
              </a:spcBef>
            </a:pPr>
            <a:r>
              <a:rPr lang="en-GB" altLang="en-US" baseline="0" dirty="0" smtClean="0"/>
              <a:t>But </a:t>
            </a:r>
            <a:r>
              <a:rPr lang="en-GB" altLang="en-US" baseline="0" dirty="0" smtClean="0"/>
              <a:t>not procurement at </a:t>
            </a:r>
            <a:r>
              <a:rPr lang="en-GB" altLang="en-US" baseline="0" dirty="0" smtClean="0"/>
              <a:t>Ward or city level</a:t>
            </a:r>
            <a:r>
              <a:rPr lang="en-GB" altLang="en-US" baseline="0" dirty="0" smtClean="0"/>
              <a:t>. </a:t>
            </a:r>
            <a:endParaRPr lang="en-GB" altLang="en-US" baseline="0" dirty="0" smtClean="0"/>
          </a:p>
          <a:p>
            <a:pPr eaLnBrk="1" hangingPunct="1">
              <a:spcBef>
                <a:spcPct val="0"/>
              </a:spcBef>
            </a:pPr>
            <a:r>
              <a:rPr lang="en-GB" altLang="en-US" baseline="0" dirty="0" smtClean="0"/>
              <a:t>To </a:t>
            </a:r>
            <a:r>
              <a:rPr lang="en-GB" altLang="en-US" baseline="0" dirty="0" smtClean="0"/>
              <a:t>participate in tenders related to the preparation of the Tokyo 2020 Olympics, this qualification will cover most procurement. </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29</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Let’s start with the Unified Supplier Qualification system. This is</a:t>
            </a:r>
            <a:r>
              <a:rPr lang="en-GB" baseline="0" dirty="0" smtClean="0"/>
              <a:t> a screenshot from the GEPS website page which gives access to the page to apply for the qualification. </a:t>
            </a:r>
            <a:endParaRPr lang="en-GB" dirty="0"/>
          </a:p>
        </p:txBody>
      </p:sp>
      <p:sp>
        <p:nvSpPr>
          <p:cNvPr id="4" name="Tijdelijke aanduiding voor dianummer 3"/>
          <p:cNvSpPr>
            <a:spLocks noGrp="1"/>
          </p:cNvSpPr>
          <p:nvPr>
            <p:ph type="sldNum" sz="quarter" idx="10"/>
          </p:nvPr>
        </p:nvSpPr>
        <p:spPr/>
        <p:txBody>
          <a:bodyPr/>
          <a:lstStyle/>
          <a:p>
            <a:fld id="{3780B1A3-3770-4D09-84F7-391A7A4DF4DA}" type="slidenum">
              <a:rPr lang="en-GB" altLang="en-US" smtClean="0"/>
              <a:pPr/>
              <a:t>3</a:t>
            </a:fld>
            <a:endParaRPr lang="en-GB" altLang="en-US"/>
          </a:p>
        </p:txBody>
      </p:sp>
    </p:spTree>
    <p:extLst>
      <p:ext uri="{BB962C8B-B14F-4D97-AF65-F5344CB8AC3E}">
        <p14:creationId xmlns:p14="http://schemas.microsoft.com/office/powerpoint/2010/main" val="3393065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A complicating</a:t>
            </a:r>
            <a:r>
              <a:rPr lang="en-GB" altLang="en-US" baseline="0" dirty="0" smtClean="0"/>
              <a:t> factor for participation in tender procedures in Tokyo is the necessity to obtain a digital ID. </a:t>
            </a:r>
            <a:endParaRPr lang="en-GB" altLang="en-US" baseline="0" dirty="0" smtClean="0"/>
          </a:p>
          <a:p>
            <a:pPr eaLnBrk="1" hangingPunct="1">
              <a:spcBef>
                <a:spcPct val="0"/>
              </a:spcBef>
            </a:pPr>
            <a:r>
              <a:rPr lang="en-GB" altLang="en-US" baseline="0" dirty="0" smtClean="0"/>
              <a:t>This </a:t>
            </a:r>
            <a:r>
              <a:rPr lang="en-GB" altLang="en-US" baseline="0" dirty="0" smtClean="0"/>
              <a:t>can only be obtained, if you have a legal presence in Japan.  </a:t>
            </a:r>
            <a:endParaRPr lang="en-GB" altLang="en-US" baseline="0" dirty="0" smtClean="0"/>
          </a:p>
          <a:p>
            <a:pPr eaLnBrk="1" hangingPunct="1">
              <a:spcBef>
                <a:spcPct val="0"/>
              </a:spcBef>
            </a:pPr>
            <a:r>
              <a:rPr lang="en-GB" altLang="en-US" baseline="0" dirty="0" smtClean="0"/>
              <a:t>If </a:t>
            </a:r>
            <a:r>
              <a:rPr lang="en-GB" altLang="en-US" baseline="0" dirty="0" smtClean="0"/>
              <a:t>you do not have </a:t>
            </a:r>
            <a:r>
              <a:rPr lang="en-GB" altLang="en-US" baseline="0" dirty="0" smtClean="0"/>
              <a:t>an digital ID </a:t>
            </a:r>
            <a:r>
              <a:rPr lang="en-GB" altLang="en-US" baseline="0" dirty="0" smtClean="0"/>
              <a:t>you cannot apply for the qualification or take part in online tender procedures.  </a:t>
            </a:r>
            <a:endParaRPr lang="en-GB" altLang="en-US" baseline="0" dirty="0" smtClean="0"/>
          </a:p>
          <a:p>
            <a:pPr eaLnBrk="1" hangingPunct="1">
              <a:spcBef>
                <a:spcPct val="0"/>
              </a:spcBef>
            </a:pPr>
            <a:r>
              <a:rPr lang="en-GB" altLang="en-US" baseline="0" dirty="0" smtClean="0"/>
              <a:t>The </a:t>
            </a:r>
            <a:r>
              <a:rPr lang="en-GB" altLang="en-US" baseline="0" dirty="0" smtClean="0"/>
              <a:t>Digital </a:t>
            </a:r>
            <a:r>
              <a:rPr lang="en-GB" altLang="en-US" baseline="0" dirty="0" smtClean="0"/>
              <a:t>ID </a:t>
            </a:r>
            <a:r>
              <a:rPr lang="en-GB" altLang="en-US" baseline="0" dirty="0" smtClean="0"/>
              <a:t>and only procurement system </a:t>
            </a:r>
            <a:r>
              <a:rPr lang="en-GB" altLang="en-US" baseline="0" dirty="0" smtClean="0"/>
              <a:t>require </a:t>
            </a:r>
            <a:r>
              <a:rPr lang="en-GB" altLang="en-US" baseline="0" dirty="0" smtClean="0"/>
              <a:t>a specific technical environment, which can be quite complicated</a:t>
            </a:r>
            <a:r>
              <a:rPr lang="en-GB" altLang="en-US" baseline="0" dirty="0" smtClean="0"/>
              <a:t>.</a:t>
            </a:r>
          </a:p>
          <a:p>
            <a:pPr eaLnBrk="1" hangingPunct="1">
              <a:spcBef>
                <a:spcPct val="0"/>
              </a:spcBef>
            </a:pPr>
            <a:endParaRPr lang="en-GB" altLang="en-US" baseline="0" dirty="0" smtClean="0"/>
          </a:p>
          <a:p>
            <a:pPr eaLnBrk="1" hangingPunct="1">
              <a:spcBef>
                <a:spcPct val="0"/>
              </a:spcBef>
            </a:pPr>
            <a:r>
              <a:rPr lang="en-GB" altLang="en-US" b="1" baseline="0" dirty="0" smtClean="0"/>
              <a:t>Costs:</a:t>
            </a:r>
            <a:endParaRPr lang="en-GB" altLang="en-US" b="0" baseline="0" dirty="0" smtClean="0"/>
          </a:p>
          <a:p>
            <a:pPr eaLnBrk="1" hangingPunct="1">
              <a:spcBef>
                <a:spcPct val="0"/>
              </a:spcBef>
            </a:pPr>
            <a:r>
              <a:rPr lang="en-GB" altLang="en-US" b="0" baseline="0" dirty="0" smtClean="0"/>
              <a:t>Like the national one, there are no costs involved with the application itself, but you will need to purchase an Digital ID and equipment such as a card reader (if you have a card)</a:t>
            </a:r>
          </a:p>
          <a:p>
            <a:pPr eaLnBrk="1" hangingPunct="1">
              <a:spcBef>
                <a:spcPct val="0"/>
              </a:spcBef>
            </a:pPr>
            <a:endParaRPr lang="en-GB" altLang="en-US" b="0" baseline="0" dirty="0" smtClean="0"/>
          </a:p>
          <a:p>
            <a:pPr eaLnBrk="1" hangingPunct="1">
              <a:spcBef>
                <a:spcPct val="0"/>
              </a:spcBef>
            </a:pPr>
            <a:r>
              <a:rPr lang="en-GB" altLang="en-US" b="1" baseline="0" dirty="0" smtClean="0"/>
              <a:t>Processing time </a:t>
            </a:r>
            <a:r>
              <a:rPr lang="en-GB" altLang="en-US" b="0" baseline="0" dirty="0" smtClean="0"/>
              <a:t>of the application itself is 3-5 days</a:t>
            </a:r>
            <a:endParaRPr lang="en-GB" alt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30</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smtClean="0"/>
          </a:p>
          <a:p>
            <a:pPr eaLnBrk="1" hangingPunct="1">
              <a:spcBef>
                <a:spcPct val="0"/>
              </a:spcBef>
            </a:pPr>
            <a:r>
              <a:rPr lang="en-GB" altLang="en-US" dirty="0" smtClean="0"/>
              <a:t>TMG</a:t>
            </a:r>
            <a:r>
              <a:rPr lang="en-GB" altLang="en-US" baseline="0" dirty="0" smtClean="0"/>
              <a:t> </a:t>
            </a:r>
            <a:r>
              <a:rPr lang="en-GB" altLang="en-US" baseline="0" dirty="0" smtClean="0"/>
              <a:t>does not provide publicly available information about what kind of documents foreign companies need to submit, as it caters exclusively for </a:t>
            </a:r>
            <a:r>
              <a:rPr lang="en-GB" altLang="en-US" baseline="0" dirty="0" smtClean="0"/>
              <a:t>domestically based companies.</a:t>
            </a:r>
          </a:p>
          <a:p>
            <a:pPr eaLnBrk="1" hangingPunct="1">
              <a:spcBef>
                <a:spcPct val="0"/>
              </a:spcBef>
            </a:pPr>
            <a:r>
              <a:rPr lang="en-GB" altLang="en-US" baseline="0" dirty="0" smtClean="0"/>
              <a:t>Application is in principle online only, but if you contact TMG they will also provide you with documents. (Needs to be done in Japanese)</a:t>
            </a:r>
          </a:p>
          <a:p>
            <a:pPr eaLnBrk="1" hangingPunct="1">
              <a:spcBef>
                <a:spcPct val="0"/>
              </a:spcBef>
            </a:pPr>
            <a:r>
              <a:rPr lang="en-GB" altLang="en-US" baseline="0" dirty="0" smtClean="0"/>
              <a:t>You </a:t>
            </a:r>
            <a:r>
              <a:rPr lang="en-GB" altLang="en-US" baseline="0" dirty="0" smtClean="0"/>
              <a:t>need to send </a:t>
            </a:r>
            <a:r>
              <a:rPr lang="en-GB" altLang="en-US" baseline="0" dirty="0" smtClean="0"/>
              <a:t> supporting documents (with translations) </a:t>
            </a:r>
            <a:r>
              <a:rPr lang="en-GB" altLang="en-US" baseline="0" dirty="0" smtClean="0"/>
              <a:t>by mail, such as financial statements and company registration. </a:t>
            </a:r>
            <a:endParaRPr lang="en-GB" altLang="en-US" baseline="0" dirty="0" smtClean="0"/>
          </a:p>
          <a:p>
            <a:pPr eaLnBrk="1" hangingPunct="1">
              <a:spcBef>
                <a:spcPct val="0"/>
              </a:spcBef>
            </a:pPr>
            <a:endParaRPr lang="en-GB" altLang="en-US" baseline="0" dirty="0" smtClean="0"/>
          </a:p>
          <a:p>
            <a:pPr eaLnBrk="1" hangingPunct="1">
              <a:spcBef>
                <a:spcPct val="0"/>
              </a:spcBef>
            </a:pPr>
            <a:endParaRPr lang="en-GB" altLang="en-US" baseline="0"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31</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The information</a:t>
            </a:r>
            <a:r>
              <a:rPr lang="en-GB" altLang="en-US" baseline="0" dirty="0" smtClean="0"/>
              <a:t> regarding turnover, equity, no of employees, Quick ratio and years in business is used to calculate a numerical ‘objective score, which is given a classification A, B or C for each business item you have applied for. </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32</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dirty="0" smtClean="0"/>
              <a:t>Objective</a:t>
            </a:r>
            <a:r>
              <a:rPr lang="en-GB" altLang="en-US" b="1" baseline="0" dirty="0" smtClean="0"/>
              <a:t> score</a:t>
            </a:r>
          </a:p>
          <a:p>
            <a:pPr eaLnBrk="1" hangingPunct="1">
              <a:spcBef>
                <a:spcPct val="0"/>
              </a:spcBef>
            </a:pPr>
            <a:r>
              <a:rPr lang="en-GB" altLang="en-US" baseline="0" dirty="0" smtClean="0"/>
              <a:t>Max 105 points (in case of performance of service or commissioned manufacturing of product) 100 for sales of product</a:t>
            </a:r>
          </a:p>
          <a:p>
            <a:pPr eaLnBrk="1" hangingPunct="1">
              <a:spcBef>
                <a:spcPct val="0"/>
              </a:spcBef>
            </a:pPr>
            <a:endParaRPr lang="en-GB" altLang="en-US" baseline="0" dirty="0" smtClean="0"/>
          </a:p>
          <a:p>
            <a:pPr eaLnBrk="1" hangingPunct="1">
              <a:spcBef>
                <a:spcPct val="0"/>
              </a:spcBef>
            </a:pPr>
            <a:r>
              <a:rPr lang="en-GB" altLang="en-US" b="1" baseline="0" dirty="0" smtClean="0"/>
              <a:t>Subjective score</a:t>
            </a:r>
          </a:p>
          <a:p>
            <a:pPr eaLnBrk="1" hangingPunct="1">
              <a:spcBef>
                <a:spcPct val="0"/>
              </a:spcBef>
            </a:pPr>
            <a:r>
              <a:rPr lang="en-GB" altLang="en-US" baseline="0" dirty="0" smtClean="0"/>
              <a:t>Based upon the turnover of a specific business item.  If a company scores an A for the objective score, but a B for the turnover in the year of application. The company will be classified as B. </a:t>
            </a:r>
          </a:p>
          <a:p>
            <a:pPr eaLnBrk="1" hangingPunct="1">
              <a:spcBef>
                <a:spcPct val="0"/>
              </a:spcBef>
            </a:pPr>
            <a:endParaRPr lang="en-GB" altLang="en-US" baseline="0" dirty="0" smtClean="0"/>
          </a:p>
          <a:p>
            <a:pPr eaLnBrk="1" hangingPunct="1">
              <a:spcBef>
                <a:spcPct val="0"/>
              </a:spcBef>
            </a:pPr>
            <a:r>
              <a:rPr lang="en-GB" altLang="en-US" baseline="0" dirty="0" smtClean="0"/>
              <a:t>Linked to this classification are the size of the contract offered. TMG uses different contract sizes for different business items. </a:t>
            </a:r>
          </a:p>
          <a:p>
            <a:pPr eaLnBrk="1" hangingPunct="1">
              <a:spcBef>
                <a:spcPct val="0"/>
              </a:spcBef>
            </a:pPr>
            <a:endParaRPr lang="en-GB" altLang="en-US" baseline="0" dirty="0" smtClean="0"/>
          </a:p>
          <a:p>
            <a:pPr eaLnBrk="1" hangingPunct="1">
              <a:spcBef>
                <a:spcPct val="0"/>
              </a:spcBef>
            </a:pPr>
            <a:r>
              <a:rPr lang="en-GB" altLang="en-US" baseline="0" dirty="0" smtClean="0"/>
              <a:t>In general, when applying for qualifications, please keep in mind that Tokyo and other regional and local government do not take foreign suppliers into account, and that it is advisable to consult with the organization in question at an early stage. </a:t>
            </a:r>
          </a:p>
          <a:p>
            <a:pPr eaLnBrk="1" hangingPunct="1">
              <a:spcBef>
                <a:spcPct val="0"/>
              </a:spcBef>
            </a:pPr>
            <a:endParaRPr lang="en-GB" altLang="en-US" baseline="0" dirty="0" smtClean="0"/>
          </a:p>
          <a:p>
            <a:pPr eaLnBrk="1" hangingPunct="1">
              <a:spcBef>
                <a:spcPct val="0"/>
              </a:spcBef>
            </a:pPr>
            <a:endParaRPr lang="en-GB" altLang="en-US" baseline="0" dirty="0" smtClean="0"/>
          </a:p>
          <a:p>
            <a:pPr eaLnBrk="1" hangingPunct="1">
              <a:spcBef>
                <a:spcPct val="0"/>
              </a:spcBef>
            </a:pP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33</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JTPP Helpdesk offers</a:t>
            </a:r>
            <a:r>
              <a:rPr lang="en-GB" altLang="en-US" baseline="0" dirty="0" smtClean="0"/>
              <a:t> support for European SMEs with obtaining supplier qualifications. </a:t>
            </a:r>
          </a:p>
          <a:p>
            <a:pPr eaLnBrk="1" hangingPunct="1">
              <a:spcBef>
                <a:spcPct val="0"/>
              </a:spcBef>
            </a:pPr>
            <a:r>
              <a:rPr lang="en-GB" altLang="en-US" baseline="0" dirty="0" smtClean="0"/>
              <a:t>For a first application for a Unified Supplier Qualification this is offered for free, where the Helpdesk arranges the Qualification for you (including translations)</a:t>
            </a:r>
          </a:p>
          <a:p>
            <a:pPr eaLnBrk="1" hangingPunct="1">
              <a:spcBef>
                <a:spcPct val="0"/>
              </a:spcBef>
            </a:pPr>
            <a:r>
              <a:rPr lang="en-GB" altLang="en-US" baseline="0" dirty="0" smtClean="0"/>
              <a:t>Due to the complexity of </a:t>
            </a:r>
            <a:r>
              <a:rPr lang="en-GB" altLang="en-US" baseline="0" dirty="0" err="1" smtClean="0"/>
              <a:t>Keishin</a:t>
            </a:r>
            <a:r>
              <a:rPr lang="en-GB" altLang="en-US" baseline="0" dirty="0" smtClean="0"/>
              <a:t> and regional local qualifications JTPP Helpdesk can give logistical custom-made support, costs will however depend on the level of support that is needed. </a:t>
            </a:r>
          </a:p>
          <a:p>
            <a:pPr eaLnBrk="1" hangingPunct="1">
              <a:spcBef>
                <a:spcPct val="0"/>
              </a:spcBef>
            </a:pP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34</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More </a:t>
            </a:r>
            <a:r>
              <a:rPr lang="en-GB" altLang="en-US" dirty="0" err="1" smtClean="0"/>
              <a:t>detailled</a:t>
            </a:r>
            <a:r>
              <a:rPr lang="en-GB" altLang="en-US" baseline="0" dirty="0" smtClean="0"/>
              <a:t> information on qualifications and other issues regarding public procurement in Japan can be found at this website. </a:t>
            </a:r>
          </a:p>
          <a:p>
            <a:pPr eaLnBrk="1" hangingPunct="1">
              <a:spcBef>
                <a:spcPct val="0"/>
              </a:spcBef>
            </a:pPr>
            <a:r>
              <a:rPr lang="en-GB" altLang="en-US" baseline="0" dirty="0" smtClean="0"/>
              <a:t>If you have specific questions or require specific support please contact us via the online Ask-the-Expert form</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35</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This end my presentation for today,</a:t>
            </a:r>
            <a:r>
              <a:rPr lang="en-GB" altLang="en-US" baseline="0" dirty="0" smtClean="0"/>
              <a:t> If you have any immediate questions, I will be glad to answer them.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36</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The</a:t>
            </a:r>
            <a:r>
              <a:rPr lang="en-GB" altLang="en-US" baseline="0" dirty="0" smtClean="0"/>
              <a:t> </a:t>
            </a:r>
            <a:r>
              <a:rPr lang="en-GB" altLang="en-US" u="sng" baseline="0" dirty="0" smtClean="0"/>
              <a:t>tou-itsu shikaku shinsa </a:t>
            </a:r>
            <a:r>
              <a:rPr lang="en-GB" altLang="en-US" baseline="0" dirty="0" smtClean="0"/>
              <a:t>is primarily a bureaucratic hurdle that needs to be taken if you wish participate in a tender procedure or supply directly to a Japanese national government entity. </a:t>
            </a:r>
            <a:endParaRPr lang="en-GB" altLang="en-US" baseline="0" dirty="0" smtClean="0"/>
          </a:p>
          <a:p>
            <a:pPr eaLnBrk="1" hangingPunct="1">
              <a:spcBef>
                <a:spcPct val="0"/>
              </a:spcBef>
            </a:pPr>
            <a:r>
              <a:rPr lang="en-GB" altLang="en-US" baseline="0" dirty="0" smtClean="0"/>
              <a:t>It is not an examination that you can fail. If you have a legitimate business, you can receive this qualification without any problem. </a:t>
            </a:r>
          </a:p>
          <a:p>
            <a:pPr eaLnBrk="1" hangingPunct="1">
              <a:spcBef>
                <a:spcPct val="0"/>
              </a:spcBef>
            </a:pPr>
            <a:endParaRPr lang="en-GB" altLang="en-US" baseline="0" dirty="0" smtClean="0"/>
          </a:p>
          <a:p>
            <a:pPr eaLnBrk="1" hangingPunct="1">
              <a:spcBef>
                <a:spcPct val="0"/>
              </a:spcBef>
            </a:pPr>
            <a:r>
              <a:rPr lang="en-GB" altLang="en-US" baseline="0" dirty="0" smtClean="0"/>
              <a:t>While the paperwork for this is of course somewhat time-consuming, the </a:t>
            </a:r>
            <a:r>
              <a:rPr lang="en-GB" altLang="en-US" baseline="0" dirty="0" smtClean="0"/>
              <a:t>advantage of the unified qualification is that the application at one ministry will allow you to participate as a supplier in tender procedures at all other ministries as well, without having to apply again. </a:t>
            </a:r>
          </a:p>
          <a:p>
            <a:pPr eaLnBrk="1" hangingPunct="1">
              <a:spcBef>
                <a:spcPct val="0"/>
              </a:spcBef>
            </a:pPr>
            <a:endParaRPr lang="en-GB" altLang="en-US" baseline="0" dirty="0" smtClean="0"/>
          </a:p>
          <a:p>
            <a:pPr eaLnBrk="1" hangingPunct="1">
              <a:spcBef>
                <a:spcPct val="0"/>
              </a:spcBef>
            </a:pPr>
            <a:r>
              <a:rPr lang="en-GB" altLang="en-US" b="1" baseline="0" dirty="0" smtClean="0"/>
              <a:t>Coverage:</a:t>
            </a:r>
          </a:p>
          <a:p>
            <a:pPr eaLnBrk="1" hangingPunct="1">
              <a:spcBef>
                <a:spcPct val="0"/>
              </a:spcBef>
            </a:pPr>
            <a:r>
              <a:rPr lang="en-GB" altLang="en-US" baseline="0" dirty="0" smtClean="0"/>
              <a:t>The qualification is only valid for tender procedures concerning supply of </a:t>
            </a:r>
            <a:r>
              <a:rPr lang="en-GB" altLang="en-US" b="1" baseline="0" dirty="0" smtClean="0"/>
              <a:t>goods and services</a:t>
            </a:r>
            <a:r>
              <a:rPr lang="en-GB" altLang="en-US" baseline="0" dirty="0" smtClean="0"/>
              <a:t>. For construction and design service separate qualification service exists, as we will see later.</a:t>
            </a:r>
          </a:p>
          <a:p>
            <a:pPr eaLnBrk="1" hangingPunct="1">
              <a:spcBef>
                <a:spcPct val="0"/>
              </a:spcBef>
            </a:pPr>
            <a:endParaRPr lang="en-GB" altLang="en-US" baseline="0" dirty="0" smtClean="0"/>
          </a:p>
          <a:p>
            <a:pPr eaLnBrk="1" hangingPunct="1">
              <a:spcBef>
                <a:spcPct val="0"/>
              </a:spcBef>
            </a:pPr>
            <a:r>
              <a:rPr lang="en-GB" altLang="en-US" b="1" baseline="0" dirty="0" smtClean="0"/>
              <a:t>Scope:</a:t>
            </a:r>
          </a:p>
          <a:p>
            <a:pPr eaLnBrk="1" hangingPunct="1">
              <a:spcBef>
                <a:spcPct val="0"/>
              </a:spcBef>
            </a:pPr>
            <a:r>
              <a:rPr lang="en-GB" altLang="en-US" baseline="0" dirty="0" smtClean="0"/>
              <a:t>Scope </a:t>
            </a:r>
            <a:r>
              <a:rPr lang="en-GB" altLang="en-US" baseline="0" dirty="0" smtClean="0"/>
              <a:t>of the qualification is limited to national government entities and attached </a:t>
            </a:r>
            <a:r>
              <a:rPr lang="en-GB" altLang="en-US" baseline="0" dirty="0" smtClean="0"/>
              <a:t>organisations. The qualification is not valid for tendering at regional level, such as prefectural government organisations, or organizations run by local municipalities. </a:t>
            </a: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4</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aseline="0" dirty="0" smtClean="0"/>
              <a:t>To give you an idea of the organizations which are covered under the Unified supplier Qualifications. </a:t>
            </a:r>
          </a:p>
          <a:p>
            <a:pPr eaLnBrk="1" hangingPunct="1">
              <a:spcBef>
                <a:spcPct val="0"/>
              </a:spcBef>
            </a:pPr>
            <a:r>
              <a:rPr lang="en-GB" altLang="en-US" baseline="0" dirty="0" smtClean="0"/>
              <a:t>As I said it includes all central ministries, but also their regional offices, government agencies and attached institutions such as nationally administered universities, research facilities and hospitals. </a:t>
            </a:r>
            <a:endParaRPr lang="en-GB" altLang="en-US" baseline="0" dirty="0" smtClean="0"/>
          </a:p>
          <a:p>
            <a:pPr eaLnBrk="1" hangingPunct="1">
              <a:spcBef>
                <a:spcPct val="0"/>
              </a:spcBef>
            </a:pP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5</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dirty="0" smtClean="0"/>
              <a:t>Validity</a:t>
            </a:r>
          </a:p>
          <a:p>
            <a:pPr eaLnBrk="1" hangingPunct="1">
              <a:spcBef>
                <a:spcPct val="0"/>
              </a:spcBef>
            </a:pPr>
            <a:endParaRPr lang="en-GB" altLang="en-US" dirty="0" smtClean="0"/>
          </a:p>
          <a:p>
            <a:pPr eaLnBrk="1" hangingPunct="1">
              <a:spcBef>
                <a:spcPct val="0"/>
              </a:spcBef>
            </a:pPr>
            <a:r>
              <a:rPr lang="en-GB" altLang="en-US" dirty="0" smtClean="0"/>
              <a:t>The validity</a:t>
            </a:r>
            <a:r>
              <a:rPr lang="en-GB" altLang="en-US" baseline="0" dirty="0" smtClean="0"/>
              <a:t> of this qualification is for a maximum of three years and uses set periods. The new period is from is for Japanese fiscal years of 2016 tot 2019, which is valid from April 2016 until March 2020. </a:t>
            </a:r>
            <a:r>
              <a:rPr lang="en-GB" altLang="en-US" baseline="0" dirty="0" smtClean="0"/>
              <a:t>Actually, this </a:t>
            </a:r>
            <a:r>
              <a:rPr lang="en-GB" altLang="en-US" baseline="0" dirty="0" smtClean="0"/>
              <a:t>month is the period where all current suppliers are renewing their qualifications in order to be in time for April. You can however always apply for throughout the year, but the validity will be shorter. </a:t>
            </a:r>
          </a:p>
          <a:p>
            <a:pPr eaLnBrk="1" hangingPunct="1">
              <a:spcBef>
                <a:spcPct val="0"/>
              </a:spcBef>
            </a:pPr>
            <a:endParaRPr lang="en-GB" altLang="en-US" baseline="0" dirty="0" smtClean="0"/>
          </a:p>
          <a:p>
            <a:pPr eaLnBrk="1" hangingPunct="1">
              <a:spcBef>
                <a:spcPct val="0"/>
              </a:spcBef>
            </a:pPr>
            <a:r>
              <a:rPr lang="en-GB" altLang="en-US" b="1" baseline="0" dirty="0" smtClean="0"/>
              <a:t>Costs: </a:t>
            </a:r>
          </a:p>
          <a:p>
            <a:pPr eaLnBrk="1" hangingPunct="1">
              <a:spcBef>
                <a:spcPct val="0"/>
              </a:spcBef>
            </a:pPr>
            <a:r>
              <a:rPr lang="en-GB" altLang="en-US" baseline="0" dirty="0" smtClean="0"/>
              <a:t>The Application itself is </a:t>
            </a:r>
            <a:r>
              <a:rPr lang="en-GB" altLang="en-US" baseline="0" dirty="0" smtClean="0"/>
              <a:t>free of costs, but you are likely to incur costs for Japanese translations etc. </a:t>
            </a:r>
            <a:endParaRPr lang="en-GB" altLang="en-US" baseline="0" dirty="0" smtClean="0"/>
          </a:p>
          <a:p>
            <a:pPr eaLnBrk="1" hangingPunct="1">
              <a:spcBef>
                <a:spcPct val="0"/>
              </a:spcBef>
            </a:pPr>
            <a:endParaRPr lang="en-GB" altLang="en-US" baseline="0" dirty="0" smtClean="0"/>
          </a:p>
          <a:p>
            <a:pPr eaLnBrk="1" hangingPunct="1">
              <a:spcBef>
                <a:spcPct val="0"/>
              </a:spcBef>
            </a:pPr>
            <a:r>
              <a:rPr lang="en-GB" altLang="en-US" b="1" baseline="0" dirty="0" smtClean="0"/>
              <a:t>Where:</a:t>
            </a:r>
          </a:p>
          <a:p>
            <a:pPr eaLnBrk="1" hangingPunct="1">
              <a:spcBef>
                <a:spcPct val="0"/>
              </a:spcBef>
            </a:pPr>
            <a:r>
              <a:rPr lang="en-GB" altLang="en-US" baseline="0" dirty="0" smtClean="0"/>
              <a:t>You can apply at designated counters at participating organisations. It is possible to apply online. You can send the application by mail or bring it in person. </a:t>
            </a:r>
            <a:r>
              <a:rPr lang="en-GB" altLang="en-US" baseline="0" dirty="0" smtClean="0"/>
              <a:t>(From our experience, bringing it in person is recommended</a:t>
            </a:r>
            <a:r>
              <a:rPr lang="en-GB" altLang="en-US" baseline="0" dirty="0" smtClean="0"/>
              <a:t>, because then you can have your documents checked on the </a:t>
            </a:r>
            <a:r>
              <a:rPr lang="en-GB" altLang="en-US" baseline="0" dirty="0" smtClean="0"/>
              <a:t>spot, to see whether it is complete. </a:t>
            </a:r>
            <a:endParaRPr lang="en-GB" altLang="en-US" baseline="0" dirty="0" smtClean="0"/>
          </a:p>
          <a:p>
            <a:pPr eaLnBrk="1" hangingPunct="1">
              <a:spcBef>
                <a:spcPct val="0"/>
              </a:spcBef>
            </a:pPr>
            <a:endParaRPr lang="en-GB" altLang="en-US" baseline="0" dirty="0" smtClean="0"/>
          </a:p>
          <a:p>
            <a:pPr eaLnBrk="1" hangingPunct="1">
              <a:spcBef>
                <a:spcPct val="0"/>
              </a:spcBef>
            </a:pPr>
            <a:r>
              <a:rPr lang="en-GB" altLang="en-US" b="1" baseline="0" dirty="0" smtClean="0"/>
              <a:t>Time to process </a:t>
            </a:r>
            <a:endParaRPr lang="en-GB" altLang="en-US" b="1" baseline="0" dirty="0" smtClean="0"/>
          </a:p>
          <a:p>
            <a:pPr eaLnBrk="1" hangingPunct="1">
              <a:spcBef>
                <a:spcPct val="0"/>
              </a:spcBef>
            </a:pPr>
            <a:r>
              <a:rPr lang="en-GB" altLang="en-US" baseline="0" dirty="0" smtClean="0"/>
              <a:t>your </a:t>
            </a:r>
            <a:r>
              <a:rPr lang="en-GB" altLang="en-US" baseline="0" dirty="0" smtClean="0"/>
              <a:t>request is about 5 to 10 business </a:t>
            </a:r>
            <a:r>
              <a:rPr lang="en-GB" altLang="en-US" baseline="0" dirty="0" smtClean="0"/>
              <a:t>days, after </a:t>
            </a:r>
            <a:r>
              <a:rPr lang="en-GB" altLang="en-US" baseline="0" dirty="0" smtClean="0"/>
              <a:t>you have submitted your application </a:t>
            </a:r>
            <a:r>
              <a:rPr lang="en-GB" altLang="en-US" baseline="0" dirty="0" smtClean="0"/>
              <a:t>and provided that all </a:t>
            </a:r>
            <a:r>
              <a:rPr lang="en-GB" altLang="en-US" baseline="0" dirty="0" smtClean="0"/>
              <a:t>documents are correctly filled </a:t>
            </a:r>
            <a:r>
              <a:rPr lang="en-GB" altLang="en-US" baseline="0" dirty="0" smtClean="0"/>
              <a:t>in and complete.  </a:t>
            </a:r>
            <a:endParaRPr lang="en-GB" altLang="en-US" baseline="0" dirty="0" smtClean="0"/>
          </a:p>
          <a:p>
            <a:pPr eaLnBrk="1" hangingPunct="1">
              <a:spcBef>
                <a:spcPct val="0"/>
              </a:spcBef>
            </a:pP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6</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Let’s have a closer</a:t>
            </a:r>
            <a:r>
              <a:rPr lang="en-GB" altLang="en-US" baseline="0" dirty="0" smtClean="0"/>
              <a:t> look at the application process in practice, to give you an idea of what is needed. </a:t>
            </a:r>
          </a:p>
          <a:p>
            <a:pPr eaLnBrk="1" hangingPunct="1">
              <a:spcBef>
                <a:spcPct val="0"/>
              </a:spcBef>
            </a:pPr>
            <a:endParaRPr lang="en-GB" altLang="en-US" dirty="0" smtClean="0"/>
          </a:p>
          <a:p>
            <a:pPr eaLnBrk="1" hangingPunct="1">
              <a:spcBef>
                <a:spcPct val="0"/>
              </a:spcBef>
            </a:pPr>
            <a:r>
              <a:rPr lang="en-GB" altLang="en-US" dirty="0" smtClean="0"/>
              <a:t>I</a:t>
            </a:r>
            <a:r>
              <a:rPr lang="en-GB" altLang="en-US" baseline="0" dirty="0" smtClean="0"/>
              <a:t>’m </a:t>
            </a:r>
            <a:r>
              <a:rPr lang="en-GB" altLang="en-US" baseline="0" dirty="0" smtClean="0"/>
              <a:t>explaining here primarily in the case of a first-</a:t>
            </a:r>
            <a:r>
              <a:rPr lang="en-GB" altLang="en-US" baseline="0" dirty="0" smtClean="0"/>
              <a:t>time application which is done on paper. The online version entails basically the same information and you have to send additional documents by mail.   (Get </a:t>
            </a:r>
            <a:r>
              <a:rPr lang="en-GB" altLang="en-US" baseline="0" dirty="0" smtClean="0"/>
              <a:t>in touch if you have questions about the online procedure)</a:t>
            </a:r>
            <a:endParaRPr lang="en-GB" altLang="en-US" dirty="0" smtClean="0"/>
          </a:p>
          <a:p>
            <a:pPr marL="171450" indent="-171450" eaLnBrk="1" hangingPunct="1">
              <a:spcBef>
                <a:spcPct val="0"/>
              </a:spcBef>
              <a:buFontTx/>
              <a:buChar char="-"/>
            </a:pPr>
            <a:r>
              <a:rPr lang="en-GB" altLang="en-US" baseline="0" dirty="0" smtClean="0"/>
              <a:t>Application </a:t>
            </a:r>
            <a:r>
              <a:rPr lang="en-GB" altLang="en-US" baseline="0" dirty="0" smtClean="0"/>
              <a:t>forms are available </a:t>
            </a:r>
            <a:r>
              <a:rPr lang="en-GB" altLang="en-US" baseline="0" dirty="0" smtClean="0"/>
              <a:t>online at </a:t>
            </a:r>
            <a:r>
              <a:rPr lang="en-GB" altLang="en-US" baseline="0" dirty="0" smtClean="0"/>
              <a:t>the </a:t>
            </a:r>
            <a:r>
              <a:rPr lang="en-GB" altLang="en-US" baseline="0" dirty="0" smtClean="0"/>
              <a:t>site, in excel and </a:t>
            </a:r>
            <a:r>
              <a:rPr lang="en-GB" altLang="en-US" baseline="0" dirty="0" err="1" smtClean="0"/>
              <a:t>pdf</a:t>
            </a:r>
            <a:r>
              <a:rPr lang="en-GB" altLang="en-US" baseline="0" dirty="0" smtClean="0"/>
              <a:t> versions The site also has detailed </a:t>
            </a:r>
            <a:r>
              <a:rPr lang="en-GB" altLang="en-US" baseline="0" dirty="0" smtClean="0"/>
              <a:t>guides in Japanese to </a:t>
            </a:r>
            <a:r>
              <a:rPr lang="en-GB" altLang="en-US" baseline="0" dirty="0" smtClean="0"/>
              <a:t>fill in the forms. </a:t>
            </a:r>
            <a:endParaRPr lang="en-GB" altLang="en-US" baseline="0" dirty="0" smtClean="0"/>
          </a:p>
          <a:p>
            <a:pPr marL="171450" indent="-171450" eaLnBrk="1" hangingPunct="1">
              <a:spcBef>
                <a:spcPct val="0"/>
              </a:spcBef>
              <a:buFontTx/>
              <a:buChar char="-"/>
            </a:pPr>
            <a:r>
              <a:rPr lang="en-GB" altLang="en-US" baseline="0" dirty="0" smtClean="0"/>
              <a:t>Please be aware that the entire process is Japanese, and that all documents submitted will have to have translations into Japanese. </a:t>
            </a:r>
            <a:endParaRPr lang="en-GB" altLang="en-US" baseline="0"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7</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This</a:t>
            </a:r>
            <a:r>
              <a:rPr lang="en-GB" altLang="en-US" baseline="0" dirty="0" smtClean="0"/>
              <a:t> is a list of the documents that you need to submit for your </a:t>
            </a:r>
            <a:r>
              <a:rPr lang="en-GB" altLang="en-US" baseline="0" dirty="0" smtClean="0"/>
              <a:t>application. </a:t>
            </a:r>
          </a:p>
          <a:p>
            <a:pPr eaLnBrk="1" hangingPunct="1">
              <a:spcBef>
                <a:spcPct val="0"/>
              </a:spcBef>
            </a:pPr>
            <a:r>
              <a:rPr lang="en-GB" altLang="en-US" baseline="0" dirty="0" smtClean="0"/>
              <a:t>As I said,  all </a:t>
            </a:r>
            <a:r>
              <a:rPr lang="en-GB" altLang="en-US" baseline="0" dirty="0" smtClean="0"/>
              <a:t>these documents need to be submitted in Japanese.  </a:t>
            </a:r>
          </a:p>
          <a:p>
            <a:pPr eaLnBrk="1" hangingPunct="1">
              <a:spcBef>
                <a:spcPct val="0"/>
              </a:spcBef>
            </a:pPr>
            <a:r>
              <a:rPr lang="en-GB" altLang="en-US" baseline="0" dirty="0" smtClean="0"/>
              <a:t>For documents issued in your country of residence, such as company registration and proof of payment of taxes, you need to submit a copy of the original document, with the Japanese translation attached. </a:t>
            </a:r>
            <a:endParaRPr lang="en-GB" altLang="en-US" baseline="0" dirty="0" smtClean="0"/>
          </a:p>
          <a:p>
            <a:pPr eaLnBrk="1" hangingPunct="1">
              <a:spcBef>
                <a:spcPct val="0"/>
              </a:spcBef>
            </a:pPr>
            <a:endParaRPr lang="en-GB" altLang="en-US" baseline="0" dirty="0" smtClean="0"/>
          </a:p>
          <a:p>
            <a:pPr eaLnBrk="1" hangingPunct="1">
              <a:spcBef>
                <a:spcPct val="0"/>
              </a:spcBef>
            </a:pPr>
            <a:endParaRPr lang="en-GB" altLang="en-US" baseline="0" dirty="0" smtClean="0"/>
          </a:p>
          <a:p>
            <a:pPr eaLnBrk="1" hangingPunct="1">
              <a:spcBef>
                <a:spcPct val="0"/>
              </a:spcBef>
            </a:pPr>
            <a:endParaRPr lang="en-GB"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256D85-A1FD-47A4-A9D5-6FE2EC106D46}" type="slidenum">
              <a:rPr lang="en-GB" altLang="en-US">
                <a:solidFill>
                  <a:srgbClr val="000000"/>
                </a:solidFill>
                <a:latin typeface="Gill Sans" charset="0"/>
              </a:rPr>
              <a:pPr algn="r" eaLnBrk="1" hangingPunct="1">
                <a:spcBef>
                  <a:spcPct val="0"/>
                </a:spcBef>
              </a:pPr>
              <a:t>8</a:t>
            </a:fld>
            <a:endParaRPr lang="en-GB" altLang="en-US">
              <a:solidFill>
                <a:srgbClr val="000000"/>
              </a:solidFill>
              <a:latin typeface="Gill Sans" charset="0"/>
            </a:endParaRPr>
          </a:p>
        </p:txBody>
      </p:sp>
    </p:spTree>
    <p:extLst>
      <p:ext uri="{BB962C8B-B14F-4D97-AF65-F5344CB8AC3E}">
        <p14:creationId xmlns:p14="http://schemas.microsoft.com/office/powerpoint/2010/main" val="346037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Let me walk you through </a:t>
            </a:r>
            <a:r>
              <a:rPr lang="en-GB" baseline="0" dirty="0" smtClean="0"/>
              <a:t>through the main documents that you need to submit. </a:t>
            </a:r>
            <a:endParaRPr lang="en-GB" dirty="0" smtClean="0"/>
          </a:p>
          <a:p>
            <a:endParaRPr lang="en-GB" dirty="0" smtClean="0"/>
          </a:p>
          <a:p>
            <a:r>
              <a:rPr lang="en-GB" dirty="0" smtClean="0"/>
              <a:t>This</a:t>
            </a:r>
            <a:r>
              <a:rPr lang="en-GB" baseline="0" dirty="0" smtClean="0"/>
              <a:t> </a:t>
            </a:r>
            <a:r>
              <a:rPr lang="en-GB" baseline="0" dirty="0" smtClean="0"/>
              <a:t>is the first page of the 5-page application form, as I said they are all in Japanese. There is not enough time </a:t>
            </a:r>
            <a:r>
              <a:rPr lang="en-GB" baseline="0" dirty="0" smtClean="0"/>
              <a:t>today to </a:t>
            </a:r>
            <a:r>
              <a:rPr lang="en-GB" baseline="0" dirty="0" smtClean="0"/>
              <a:t>go through </a:t>
            </a:r>
            <a:r>
              <a:rPr lang="en-GB" baseline="0" dirty="0" smtClean="0"/>
              <a:t>the documents in detail, </a:t>
            </a:r>
            <a:r>
              <a:rPr lang="en-GB" baseline="0" dirty="0" smtClean="0"/>
              <a:t>but I want to point out a few things, that might cause questions when doing the application. </a:t>
            </a:r>
            <a:endParaRPr lang="en-GB" baseline="0" dirty="0" smtClean="0"/>
          </a:p>
          <a:p>
            <a:endParaRPr lang="en-GB" baseline="0" dirty="0" smtClean="0"/>
          </a:p>
          <a:p>
            <a:r>
              <a:rPr lang="en-GB" b="1" baseline="0" dirty="0" smtClean="0"/>
              <a:t>Points</a:t>
            </a:r>
            <a:endParaRPr lang="en-GB" b="1" baseline="0" dirty="0" smtClean="0"/>
          </a:p>
          <a:p>
            <a:pPr marL="228600" indent="-228600">
              <a:buAutoNum type="arabicPeriod"/>
            </a:pPr>
            <a:r>
              <a:rPr lang="en-GB" baseline="0" dirty="0" smtClean="0"/>
              <a:t>In Japan one is used to use seals instead of signatures</a:t>
            </a:r>
            <a:r>
              <a:rPr lang="en-GB" baseline="0" dirty="0" smtClean="0"/>
              <a:t>, however foreign </a:t>
            </a:r>
            <a:r>
              <a:rPr lang="en-GB" baseline="0" dirty="0" smtClean="0"/>
              <a:t>companies are allowed to use their written signature.  (If you are using a Japanese </a:t>
            </a:r>
            <a:r>
              <a:rPr lang="en-GB" baseline="0" dirty="0" smtClean="0"/>
              <a:t>representative, </a:t>
            </a:r>
            <a:r>
              <a:rPr lang="en-GB" baseline="0" dirty="0" smtClean="0"/>
              <a:t>they can sign here with their seal)</a:t>
            </a:r>
          </a:p>
          <a:p>
            <a:pPr marL="228600" indent="-228600">
              <a:buAutoNum type="arabicPeriod"/>
            </a:pPr>
            <a:r>
              <a:rPr lang="en-GB" baseline="0" dirty="0" smtClean="0"/>
              <a:t>This question is about the type of supplier that you are (individuals can also apply) But It </a:t>
            </a:r>
            <a:r>
              <a:rPr lang="en-GB" baseline="0" dirty="0" smtClean="0"/>
              <a:t>might be good to know </a:t>
            </a:r>
            <a:r>
              <a:rPr lang="en-GB" baseline="0" dirty="0" smtClean="0"/>
              <a:t>as well that </a:t>
            </a:r>
            <a:r>
              <a:rPr lang="en-GB" baseline="0" dirty="0" smtClean="0"/>
              <a:t>one can also apply as a </a:t>
            </a:r>
            <a:r>
              <a:rPr lang="en-GB" baseline="0" dirty="0" smtClean="0"/>
              <a:t>cooperative of companies </a:t>
            </a:r>
            <a:r>
              <a:rPr lang="en-GB" baseline="0" dirty="0" smtClean="0"/>
              <a:t>or JV. In this case, </a:t>
            </a:r>
            <a:r>
              <a:rPr lang="en-GB" baseline="0" dirty="0" smtClean="0"/>
              <a:t>the combined figures of the group will </a:t>
            </a:r>
            <a:r>
              <a:rPr lang="en-GB" baseline="0" dirty="0" smtClean="0"/>
              <a:t>allow you obtain a higher qualification and compete </a:t>
            </a:r>
            <a:r>
              <a:rPr lang="en-GB" baseline="0" dirty="0" smtClean="0"/>
              <a:t>for larger contracts.</a:t>
            </a:r>
          </a:p>
          <a:p>
            <a:pPr marL="228600" indent="-228600">
              <a:buAutoNum type="arabicPeriod"/>
            </a:pPr>
            <a:endParaRPr lang="en-GB" baseline="0" dirty="0" smtClean="0"/>
          </a:p>
          <a:p>
            <a:pPr marL="0" indent="0">
              <a:buNone/>
            </a:pPr>
            <a:endParaRPr lang="en-GB" baseline="0" dirty="0" smtClean="0"/>
          </a:p>
          <a:p>
            <a:pPr marL="228600" indent="-228600">
              <a:buAutoNum type="arabicPeriod"/>
            </a:pPr>
            <a:endParaRPr lang="en-GB" baseline="0" dirty="0" smtClean="0"/>
          </a:p>
          <a:p>
            <a:pPr marL="228600" indent="-228600">
              <a:buAutoNum type="arabicPeriod"/>
            </a:pPr>
            <a:endParaRPr lang="en-GB" baseline="0" dirty="0" smtClean="0"/>
          </a:p>
          <a:p>
            <a:endParaRPr lang="en-GB" dirty="0"/>
          </a:p>
        </p:txBody>
      </p:sp>
      <p:sp>
        <p:nvSpPr>
          <p:cNvPr id="4" name="Tijdelijke aanduiding voor dianummer 3"/>
          <p:cNvSpPr>
            <a:spLocks noGrp="1"/>
          </p:cNvSpPr>
          <p:nvPr>
            <p:ph type="sldNum" sz="quarter" idx="10"/>
          </p:nvPr>
        </p:nvSpPr>
        <p:spPr/>
        <p:txBody>
          <a:bodyPr/>
          <a:lstStyle/>
          <a:p>
            <a:fld id="{3780B1A3-3770-4D09-84F7-391A7A4DF4DA}" type="slidenum">
              <a:rPr lang="en-GB" altLang="en-US" smtClean="0"/>
              <a:pPr/>
              <a:t>9</a:t>
            </a:fld>
            <a:endParaRPr lang="en-GB" altLang="en-US"/>
          </a:p>
        </p:txBody>
      </p:sp>
    </p:spTree>
    <p:extLst>
      <p:ext uri="{BB962C8B-B14F-4D97-AF65-F5344CB8AC3E}">
        <p14:creationId xmlns:p14="http://schemas.microsoft.com/office/powerpoint/2010/main" val="37656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err="1" smtClean="0"/>
              <a:t>Titelstijl</a:t>
            </a:r>
            <a:r>
              <a:rPr lang="en-US" dirty="0" smtClean="0"/>
              <a:t> van model </a:t>
            </a:r>
            <a:r>
              <a:rPr lang="en-US" dirty="0" err="1" smtClean="0"/>
              <a:t>bewerken</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err="1" smtClean="0"/>
              <a:t>Klik</a:t>
            </a:r>
            <a:r>
              <a:rPr lang="en-US" dirty="0" smtClean="0"/>
              <a:t> </a:t>
            </a:r>
            <a:r>
              <a:rPr lang="en-US" dirty="0" err="1" smtClean="0"/>
              <a:t>om</a:t>
            </a:r>
            <a:r>
              <a:rPr lang="en-US" dirty="0" smtClean="0"/>
              <a:t> de </a:t>
            </a:r>
            <a:r>
              <a:rPr lang="en-US" dirty="0" err="1" smtClean="0"/>
              <a:t>titelstijl</a:t>
            </a:r>
            <a:r>
              <a:rPr lang="en-US" dirty="0" smtClean="0"/>
              <a:t> van het model </a:t>
            </a:r>
            <a:r>
              <a:rPr lang="en-US" dirty="0" err="1" smtClean="0"/>
              <a:t>te</a:t>
            </a:r>
            <a:r>
              <a:rPr lang="en-US" dirty="0" smtClean="0"/>
              <a:t> </a:t>
            </a:r>
            <a:r>
              <a:rPr lang="en-US" dirty="0" err="1" smtClean="0"/>
              <a:t>bewerken</a:t>
            </a:r>
            <a:endParaRPr lang="en-US" dirty="0"/>
          </a:p>
        </p:txBody>
      </p:sp>
      <p:sp>
        <p:nvSpPr>
          <p:cNvPr id="4" name="Text Box 2"/>
          <p:cNvSpPr txBox="1">
            <a:spLocks noGrp="1" noChangeArrowheads="1"/>
          </p:cNvSpPr>
          <p:nvPr>
            <p:ph type="sldNum" sz="quarter" idx="10"/>
          </p:nvPr>
        </p:nvSpPr>
        <p:spPr>
          <a:ln/>
        </p:spPr>
        <p:txBody>
          <a:bodyPr/>
          <a:lstStyle>
            <a:lvl1pPr>
              <a:defRPr/>
            </a:lvl1pPr>
          </a:lstStyle>
          <a:p>
            <a:fld id="{46C6E26C-6AD7-443D-B5F5-2FAEB8C163B1}" type="slidenum">
              <a:rPr lang="en-US" altLang="en-US"/>
              <a:pPr/>
              <a:t>‹nr.›</a:t>
            </a:fld>
            <a:endParaRPr lang="en-US" altLang="en-US"/>
          </a:p>
        </p:txBody>
      </p:sp>
    </p:spTree>
    <p:extLst>
      <p:ext uri="{BB962C8B-B14F-4D97-AF65-F5344CB8AC3E}">
        <p14:creationId xmlns:p14="http://schemas.microsoft.com/office/powerpoint/2010/main" val="2548373553"/>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F2A49AFB-76A9-4093-9BC2-3161D802AF38}" type="slidenum">
              <a:rPr lang="en-US" altLang="en-US"/>
              <a:pPr/>
              <a:t>‹nr.›</a:t>
            </a:fld>
            <a:endParaRPr lang="en-US" altLang="en-US"/>
          </a:p>
        </p:txBody>
      </p:sp>
    </p:spTree>
    <p:extLst>
      <p:ext uri="{BB962C8B-B14F-4D97-AF65-F5344CB8AC3E}">
        <p14:creationId xmlns:p14="http://schemas.microsoft.com/office/powerpoint/2010/main" val="3194672737"/>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5FB192AD-6D9E-4878-BFC4-BEC7DCAEC4EC}" type="slidenum">
              <a:rPr lang="en-US" altLang="en-US"/>
              <a:pPr/>
              <a:t>‹nr.›</a:t>
            </a:fld>
            <a:endParaRPr lang="en-US" altLang="en-US"/>
          </a:p>
        </p:txBody>
      </p:sp>
    </p:spTree>
    <p:extLst>
      <p:ext uri="{BB962C8B-B14F-4D97-AF65-F5344CB8AC3E}">
        <p14:creationId xmlns:p14="http://schemas.microsoft.com/office/powerpoint/2010/main" val="4270363752"/>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F4F68491-60C7-43FC-92CC-3EE6BED06638}" type="slidenum">
              <a:rPr lang="en-US" altLang="en-US"/>
              <a:pPr/>
              <a:t>‹nr.›</a:t>
            </a:fld>
            <a:endParaRPr lang="en-US" altLang="en-US"/>
          </a:p>
        </p:txBody>
      </p:sp>
    </p:spTree>
    <p:extLst>
      <p:ext uri="{BB962C8B-B14F-4D97-AF65-F5344CB8AC3E}">
        <p14:creationId xmlns:p14="http://schemas.microsoft.com/office/powerpoint/2010/main" val="1348939217"/>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5478F851-D84B-43C8-A50C-F8E0CAAF5E90}" type="slidenum">
              <a:rPr lang="en-US" altLang="en-US"/>
              <a:pPr/>
              <a:t>‹nr.›</a:t>
            </a:fld>
            <a:endParaRPr lang="en-US" altLang="en-US"/>
          </a:p>
        </p:txBody>
      </p:sp>
    </p:spTree>
    <p:extLst>
      <p:ext uri="{BB962C8B-B14F-4D97-AF65-F5344CB8AC3E}">
        <p14:creationId xmlns:p14="http://schemas.microsoft.com/office/powerpoint/2010/main" val="1741120922"/>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3685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9E98257E-4D30-4B8A-82EC-76A079F82066}" type="slidenum">
              <a:rPr lang="en-US" altLang="en-US"/>
              <a:pPr/>
              <a:t>‹nr.›</a:t>
            </a:fld>
            <a:endParaRPr lang="en-US" altLang="en-US"/>
          </a:p>
        </p:txBody>
      </p:sp>
    </p:spTree>
    <p:extLst>
      <p:ext uri="{BB962C8B-B14F-4D97-AF65-F5344CB8AC3E}">
        <p14:creationId xmlns:p14="http://schemas.microsoft.com/office/powerpoint/2010/main" val="4139199307"/>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F7D6E1C5-624C-4C87-ADA8-BA15B874A572}" type="slidenum">
              <a:rPr lang="en-US" altLang="en-US"/>
              <a:pPr/>
              <a:t>‹nr.›</a:t>
            </a:fld>
            <a:endParaRPr lang="en-US" altLang="en-US"/>
          </a:p>
        </p:txBody>
      </p:sp>
    </p:spTree>
    <p:extLst>
      <p:ext uri="{BB962C8B-B14F-4D97-AF65-F5344CB8AC3E}">
        <p14:creationId xmlns:p14="http://schemas.microsoft.com/office/powerpoint/2010/main" val="1713338431"/>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18190689-896A-49DB-A713-F45C7C277097}" type="slidenum">
              <a:rPr lang="en-US" altLang="en-US"/>
              <a:pPr/>
              <a:t>‹nr.›</a:t>
            </a:fld>
            <a:endParaRPr lang="en-US" altLang="en-US"/>
          </a:p>
        </p:txBody>
      </p:sp>
    </p:spTree>
    <p:extLst>
      <p:ext uri="{BB962C8B-B14F-4D97-AF65-F5344CB8AC3E}">
        <p14:creationId xmlns:p14="http://schemas.microsoft.com/office/powerpoint/2010/main" val="2461278822"/>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FDDC1A8E-7DA9-498E-8AAA-950084FCAC3C}" type="slidenum">
              <a:rPr lang="en-US" altLang="en-US"/>
              <a:pPr/>
              <a:t>‹nr.›</a:t>
            </a:fld>
            <a:endParaRPr lang="en-US" altLang="en-US"/>
          </a:p>
        </p:txBody>
      </p:sp>
    </p:spTree>
    <p:extLst>
      <p:ext uri="{BB962C8B-B14F-4D97-AF65-F5344CB8AC3E}">
        <p14:creationId xmlns:p14="http://schemas.microsoft.com/office/powerpoint/2010/main" val="2386848321"/>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B4B5FCF2-4AA5-4F0E-89A0-CDC7BFB80AA4}" type="slidenum">
              <a:rPr lang="en-US" altLang="en-US"/>
              <a:pPr/>
              <a:t>‹nr.›</a:t>
            </a:fld>
            <a:endParaRPr lang="en-US" altLang="en-US"/>
          </a:p>
        </p:txBody>
      </p:sp>
    </p:spTree>
    <p:extLst>
      <p:ext uri="{BB962C8B-B14F-4D97-AF65-F5344CB8AC3E}">
        <p14:creationId xmlns:p14="http://schemas.microsoft.com/office/powerpoint/2010/main" val="733923824"/>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F45C9F7-6E4E-4B1D-910E-0C25F623A922}" type="slidenum">
              <a:rPr lang="en-US" altLang="en-US"/>
              <a:pPr/>
              <a:t>‹nr.›</a:t>
            </a:fld>
            <a:endParaRPr lang="en-US" altLang="en-US"/>
          </a:p>
        </p:txBody>
      </p:sp>
    </p:spTree>
    <p:extLst>
      <p:ext uri="{BB962C8B-B14F-4D97-AF65-F5344CB8AC3E}">
        <p14:creationId xmlns:p14="http://schemas.microsoft.com/office/powerpoint/2010/main" val="1579210921"/>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07D10C8-7540-458E-8FA1-C48188119051}" type="slidenum">
              <a:rPr lang="en-US" altLang="en-US"/>
              <a:pPr/>
              <a:t>‹nr.›</a:t>
            </a:fld>
            <a:endParaRPr lang="en-US" altLang="en-US"/>
          </a:p>
        </p:txBody>
      </p:sp>
    </p:spTree>
    <p:extLst>
      <p:ext uri="{BB962C8B-B14F-4D97-AF65-F5344CB8AC3E}">
        <p14:creationId xmlns:p14="http://schemas.microsoft.com/office/powerpoint/2010/main" val="282483232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Titelstijl van model bewerken</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DFEE9654-C031-48AB-99B4-A3B67275A8E6}" type="slidenum">
              <a:rPr lang="en-US" altLang="en-US"/>
              <a:pPr/>
              <a:t>‹nr.›</a:t>
            </a:fld>
            <a:endParaRPr lang="en-US" altLang="en-US"/>
          </a:p>
        </p:txBody>
      </p:sp>
    </p:spTree>
    <p:extLst>
      <p:ext uri="{BB962C8B-B14F-4D97-AF65-F5344CB8AC3E}">
        <p14:creationId xmlns:p14="http://schemas.microsoft.com/office/powerpoint/2010/main" val="1347575534"/>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80831A18-9928-4F95-B61C-F653F9EAD16F}" type="slidenum">
              <a:rPr lang="en-US" altLang="en-US"/>
              <a:pPr/>
              <a:t>‹nr.›</a:t>
            </a:fld>
            <a:endParaRPr lang="en-US" altLang="en-US"/>
          </a:p>
        </p:txBody>
      </p:sp>
    </p:spTree>
    <p:extLst>
      <p:ext uri="{BB962C8B-B14F-4D97-AF65-F5344CB8AC3E}">
        <p14:creationId xmlns:p14="http://schemas.microsoft.com/office/powerpoint/2010/main" val="3243810288"/>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DD989912-2934-487E-A499-1E7F2A59693E}" type="slidenum">
              <a:rPr lang="en-US" altLang="en-US"/>
              <a:pPr/>
              <a:t>‹nr.›</a:t>
            </a:fld>
            <a:endParaRPr lang="en-US" altLang="en-US"/>
          </a:p>
        </p:txBody>
      </p:sp>
    </p:spTree>
    <p:extLst>
      <p:ext uri="{BB962C8B-B14F-4D97-AF65-F5344CB8AC3E}">
        <p14:creationId xmlns:p14="http://schemas.microsoft.com/office/powerpoint/2010/main" val="2046213435"/>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01BBB34-F578-42CA-91F2-69E6B1579C42}" type="slidenum">
              <a:rPr lang="en-US" altLang="en-US"/>
              <a:pPr/>
              <a:t>‹nr.›</a:t>
            </a:fld>
            <a:endParaRPr lang="en-US" altLang="en-US"/>
          </a:p>
        </p:txBody>
      </p:sp>
    </p:spTree>
    <p:extLst>
      <p:ext uri="{BB962C8B-B14F-4D97-AF65-F5344CB8AC3E}">
        <p14:creationId xmlns:p14="http://schemas.microsoft.com/office/powerpoint/2010/main" val="348555753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554DCA63-63DE-459B-9617-438FE6CDA940}" type="slidenum">
              <a:rPr lang="en-US" altLang="en-US"/>
              <a:pPr/>
              <a:t>‹nr.›</a:t>
            </a:fld>
            <a:endParaRPr lang="en-US" altLang="en-US"/>
          </a:p>
        </p:txBody>
      </p:sp>
    </p:spTree>
    <p:extLst>
      <p:ext uri="{BB962C8B-B14F-4D97-AF65-F5344CB8AC3E}">
        <p14:creationId xmlns:p14="http://schemas.microsoft.com/office/powerpoint/2010/main" val="178783843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A4CF656E-5304-4B9D-B3A2-DD3710464881}" type="slidenum">
              <a:rPr lang="en-US" altLang="en-US"/>
              <a:pPr/>
              <a:t>‹nr.›</a:t>
            </a:fld>
            <a:endParaRPr lang="en-US" altLang="en-US"/>
          </a:p>
        </p:txBody>
      </p:sp>
    </p:spTree>
    <p:extLst>
      <p:ext uri="{BB962C8B-B14F-4D97-AF65-F5344CB8AC3E}">
        <p14:creationId xmlns:p14="http://schemas.microsoft.com/office/powerpoint/2010/main" val="2677176507"/>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509055B1-CCF3-441F-A2AD-A5349FC18326}" type="slidenum">
              <a:rPr lang="en-US" altLang="en-US"/>
              <a:pPr/>
              <a:t>‹nr.›</a:t>
            </a:fld>
            <a:endParaRPr lang="en-US" altLang="en-US"/>
          </a:p>
        </p:txBody>
      </p:sp>
    </p:spTree>
    <p:extLst>
      <p:ext uri="{BB962C8B-B14F-4D97-AF65-F5344CB8AC3E}">
        <p14:creationId xmlns:p14="http://schemas.microsoft.com/office/powerpoint/2010/main" val="462645116"/>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D710C091-0EBB-4204-BF1F-E963BC79E8AC}" type="slidenum">
              <a:rPr lang="en-US" altLang="en-US"/>
              <a:pPr/>
              <a:t>‹nr.›</a:t>
            </a:fld>
            <a:endParaRPr lang="en-US" altLang="en-US"/>
          </a:p>
        </p:txBody>
      </p:sp>
    </p:spTree>
    <p:extLst>
      <p:ext uri="{BB962C8B-B14F-4D97-AF65-F5344CB8AC3E}">
        <p14:creationId xmlns:p14="http://schemas.microsoft.com/office/powerpoint/2010/main" val="36612938"/>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CF93E41-40FC-4668-A7BD-A1BE48F1B593}" type="slidenum">
              <a:rPr lang="en-US" altLang="en-US"/>
              <a:pPr/>
              <a:t>‹nr.›</a:t>
            </a:fld>
            <a:endParaRPr lang="en-US" altLang="en-US"/>
          </a:p>
        </p:txBody>
      </p:sp>
    </p:spTree>
    <p:extLst>
      <p:ext uri="{BB962C8B-B14F-4D97-AF65-F5344CB8AC3E}">
        <p14:creationId xmlns:p14="http://schemas.microsoft.com/office/powerpoint/2010/main" val="97231275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CFC386C-7EF4-40B4-9FE1-0A8300F9E81A}" type="slidenum">
              <a:rPr lang="en-US" altLang="en-US"/>
              <a:pPr/>
              <a:t>‹nr.›</a:t>
            </a:fld>
            <a:endParaRPr lang="en-US" altLang="en-US"/>
          </a:p>
        </p:txBody>
      </p:sp>
    </p:spTree>
    <p:extLst>
      <p:ext uri="{BB962C8B-B14F-4D97-AF65-F5344CB8AC3E}">
        <p14:creationId xmlns:p14="http://schemas.microsoft.com/office/powerpoint/2010/main" val="81314528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1BD55F9-24EF-4C53-B06C-C4F839891C38}" type="slidenum">
              <a:rPr lang="en-US" altLang="en-US"/>
              <a:pPr/>
              <a:t>‹nr.›</a:t>
            </a:fld>
            <a:endParaRPr lang="en-US" altLang="en-US"/>
          </a:p>
        </p:txBody>
      </p:sp>
    </p:spTree>
    <p:extLst>
      <p:ext uri="{BB962C8B-B14F-4D97-AF65-F5344CB8AC3E}">
        <p14:creationId xmlns:p14="http://schemas.microsoft.com/office/powerpoint/2010/main" val="951834580"/>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en-GB"/>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en-GB"/>
          </a:p>
        </p:txBody>
      </p:sp>
      <p:sp>
        <p:nvSpPr>
          <p:cNvPr id="4" name="Tijdelijke aanduiding voor datum 3"/>
          <p:cNvSpPr>
            <a:spLocks noGrp="1"/>
          </p:cNvSpPr>
          <p:nvPr>
            <p:ph type="dt" sz="half" idx="10"/>
          </p:nvPr>
        </p:nvSpPr>
        <p:spPr/>
        <p:txBody>
          <a:bodyPr/>
          <a:lstStyle/>
          <a:p>
            <a:fld id="{1FE76645-0A13-9849-ADAB-EF7CCD03E974}" type="datetimeFigureOut">
              <a:rPr lang="nl-NL" smtClean="0"/>
              <a:t>1/18/16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4759637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978C51DB-0515-4F87-83D8-1BE855A18BBB}" type="slidenum">
              <a:rPr lang="en-US" altLang="en-US"/>
              <a:pPr/>
              <a:t>‹nr.›</a:t>
            </a:fld>
            <a:endParaRPr lang="en-US" altLang="en-US"/>
          </a:p>
        </p:txBody>
      </p:sp>
    </p:spTree>
    <p:extLst>
      <p:ext uri="{BB962C8B-B14F-4D97-AF65-F5344CB8AC3E}">
        <p14:creationId xmlns:p14="http://schemas.microsoft.com/office/powerpoint/2010/main" val="1171709064"/>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C33F69EF-D617-4692-BF8E-32187B9AB14A}" type="slidenum">
              <a:rPr lang="en-US" altLang="en-US"/>
              <a:pPr/>
              <a:t>‹nr.›</a:t>
            </a:fld>
            <a:endParaRPr lang="en-US" altLang="en-US"/>
          </a:p>
        </p:txBody>
      </p:sp>
    </p:spTree>
    <p:extLst>
      <p:ext uri="{BB962C8B-B14F-4D97-AF65-F5344CB8AC3E}">
        <p14:creationId xmlns:p14="http://schemas.microsoft.com/office/powerpoint/2010/main" val="864822400"/>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DCAC07CC-FD75-4259-A63B-19F79C433E21}" type="slidenum">
              <a:rPr lang="en-US" altLang="en-US"/>
              <a:pPr/>
              <a:t>‹nr.›</a:t>
            </a:fld>
            <a:endParaRPr lang="en-US" altLang="en-US"/>
          </a:p>
        </p:txBody>
      </p:sp>
    </p:spTree>
    <p:extLst>
      <p:ext uri="{BB962C8B-B14F-4D97-AF65-F5344CB8AC3E}">
        <p14:creationId xmlns:p14="http://schemas.microsoft.com/office/powerpoint/2010/main" val="892692289"/>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BE1EBF5E-4B33-4BF2-A481-504395FD3A01}" type="slidenum">
              <a:rPr lang="en-US" altLang="en-US"/>
              <a:pPr/>
              <a:t>‹nr.›</a:t>
            </a:fld>
            <a:endParaRPr lang="en-US" altLang="en-US"/>
          </a:p>
        </p:txBody>
      </p:sp>
    </p:spTree>
    <p:extLst>
      <p:ext uri="{BB962C8B-B14F-4D97-AF65-F5344CB8AC3E}">
        <p14:creationId xmlns:p14="http://schemas.microsoft.com/office/powerpoint/2010/main" val="1032325405"/>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2EAD9B48-22B0-4D44-A423-FF734CCC033A}" type="slidenum">
              <a:rPr lang="en-US" altLang="en-US"/>
              <a:pPr/>
              <a:t>‹nr.›</a:t>
            </a:fld>
            <a:endParaRPr lang="en-US" altLang="en-US"/>
          </a:p>
        </p:txBody>
      </p:sp>
    </p:spTree>
    <p:extLst>
      <p:ext uri="{BB962C8B-B14F-4D97-AF65-F5344CB8AC3E}">
        <p14:creationId xmlns:p14="http://schemas.microsoft.com/office/powerpoint/2010/main" val="27885910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3685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9625E0FF-F958-4E69-8708-EDAA5B8D90A0}" type="slidenum">
              <a:rPr lang="en-US" altLang="en-US"/>
              <a:pPr/>
              <a:t>‹nr.›</a:t>
            </a:fld>
            <a:endParaRPr lang="en-US" altLang="en-US"/>
          </a:p>
        </p:txBody>
      </p:sp>
    </p:spTree>
    <p:extLst>
      <p:ext uri="{BB962C8B-B14F-4D97-AF65-F5344CB8AC3E}">
        <p14:creationId xmlns:p14="http://schemas.microsoft.com/office/powerpoint/2010/main" val="4023628663"/>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746A37EC-F474-4FC1-8B69-9AA83A1DFF4C}" type="slidenum">
              <a:rPr lang="en-US" altLang="en-US"/>
              <a:pPr/>
              <a:t>‹nr.›</a:t>
            </a:fld>
            <a:endParaRPr lang="en-US" altLang="en-US"/>
          </a:p>
        </p:txBody>
      </p:sp>
    </p:spTree>
    <p:extLst>
      <p:ext uri="{BB962C8B-B14F-4D97-AF65-F5344CB8AC3E}">
        <p14:creationId xmlns:p14="http://schemas.microsoft.com/office/powerpoint/2010/main" val="2948026259"/>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6FBD7C88-23FA-4ACD-84C9-3DCE50C1C1E6}" type="slidenum">
              <a:rPr lang="en-US" altLang="en-US"/>
              <a:pPr/>
              <a:t>‹nr.›</a:t>
            </a:fld>
            <a:endParaRPr lang="en-US" altLang="en-US"/>
          </a:p>
        </p:txBody>
      </p:sp>
    </p:spTree>
    <p:extLst>
      <p:ext uri="{BB962C8B-B14F-4D97-AF65-F5344CB8AC3E}">
        <p14:creationId xmlns:p14="http://schemas.microsoft.com/office/powerpoint/2010/main" val="4007361115"/>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650A4D51-0C58-48F7-90E0-80EBC26440A1}" type="slidenum">
              <a:rPr lang="en-US" altLang="en-US"/>
              <a:pPr/>
              <a:t>‹nr.›</a:t>
            </a:fld>
            <a:endParaRPr lang="en-US" altLang="en-US"/>
          </a:p>
        </p:txBody>
      </p:sp>
    </p:spTree>
    <p:extLst>
      <p:ext uri="{BB962C8B-B14F-4D97-AF65-F5344CB8AC3E}">
        <p14:creationId xmlns:p14="http://schemas.microsoft.com/office/powerpoint/2010/main" val="2913845523"/>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80DAD7F-0AAE-4B40-A260-00B090C55D4E}" type="slidenum">
              <a:rPr lang="en-US" altLang="en-US"/>
              <a:pPr/>
              <a:t>‹nr.›</a:t>
            </a:fld>
            <a:endParaRPr lang="en-US" altLang="en-US"/>
          </a:p>
        </p:txBody>
      </p:sp>
    </p:spTree>
    <p:extLst>
      <p:ext uri="{BB962C8B-B14F-4D97-AF65-F5344CB8AC3E}">
        <p14:creationId xmlns:p14="http://schemas.microsoft.com/office/powerpoint/2010/main" val="215295502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1FE76645-0A13-9849-ADAB-EF7CCD03E974}" type="datetimeFigureOut">
              <a:rPr lang="nl-NL" smtClean="0"/>
              <a:t>1/18/16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38181376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9CABCA9-3CD6-46B0-9CDA-7DC2C4538F09}" type="slidenum">
              <a:rPr lang="en-US" altLang="en-US"/>
              <a:pPr/>
              <a:t>‹nr.›</a:t>
            </a:fld>
            <a:endParaRPr lang="en-US" altLang="en-US"/>
          </a:p>
        </p:txBody>
      </p:sp>
    </p:spTree>
    <p:extLst>
      <p:ext uri="{BB962C8B-B14F-4D97-AF65-F5344CB8AC3E}">
        <p14:creationId xmlns:p14="http://schemas.microsoft.com/office/powerpoint/2010/main" val="3762859929"/>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9EFCCE64-29AD-44F0-A607-0C687F8783B1}" type="slidenum">
              <a:rPr lang="en-US" altLang="en-US"/>
              <a:pPr/>
              <a:t>‹nr.›</a:t>
            </a:fld>
            <a:endParaRPr lang="en-US" altLang="en-US"/>
          </a:p>
        </p:txBody>
      </p:sp>
    </p:spTree>
    <p:extLst>
      <p:ext uri="{BB962C8B-B14F-4D97-AF65-F5344CB8AC3E}">
        <p14:creationId xmlns:p14="http://schemas.microsoft.com/office/powerpoint/2010/main" val="429737798"/>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B45C2D11-1F8A-4053-B508-A98D20C43934}" type="slidenum">
              <a:rPr lang="en-US" altLang="en-US"/>
              <a:pPr/>
              <a:t>‹nr.›</a:t>
            </a:fld>
            <a:endParaRPr lang="en-US" altLang="en-US"/>
          </a:p>
        </p:txBody>
      </p:sp>
    </p:spTree>
    <p:extLst>
      <p:ext uri="{BB962C8B-B14F-4D97-AF65-F5344CB8AC3E}">
        <p14:creationId xmlns:p14="http://schemas.microsoft.com/office/powerpoint/2010/main" val="204153937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9FAAEF5C-288E-4150-856C-B770A79888E8}" type="datetimeFigureOut">
              <a:rPr lang="en-GB"/>
              <a:pPr/>
              <a:t>1/18/16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3A1D951-AB2D-4B38-A5FD-6290AC6005AC}" type="slidenum">
              <a:rPr lang="en-US" altLang="en-US"/>
              <a:pPr/>
              <a:t>‹nr.›</a:t>
            </a:fld>
            <a:endParaRPr lang="en-US" altLang="en-US"/>
          </a:p>
        </p:txBody>
      </p:sp>
    </p:spTree>
    <p:extLst>
      <p:ext uri="{BB962C8B-B14F-4D97-AF65-F5344CB8AC3E}">
        <p14:creationId xmlns:p14="http://schemas.microsoft.com/office/powerpoint/2010/main" val="18608088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2A24ACF0-6685-4302-90CA-B73841E9E632}" type="datetimeFigureOut">
              <a:rPr lang="en-GB"/>
              <a:pPr/>
              <a:t>1/18/16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71EAD5D-9484-477C-B51D-3CE57681839D}" type="slidenum">
              <a:rPr lang="en-US" altLang="en-US"/>
              <a:pPr/>
              <a:t>‹nr.›</a:t>
            </a:fld>
            <a:endParaRPr lang="en-US" altLang="en-US"/>
          </a:p>
        </p:txBody>
      </p:sp>
    </p:spTree>
    <p:extLst>
      <p:ext uri="{BB962C8B-B14F-4D97-AF65-F5344CB8AC3E}">
        <p14:creationId xmlns:p14="http://schemas.microsoft.com/office/powerpoint/2010/main" val="40655050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E48D5C8-0DCE-43D4-BABC-A4C57CFDB5CC}" type="datetimeFigureOut">
              <a:rPr lang="en-GB"/>
              <a:pPr/>
              <a:t>1/18/16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C33BD14-F920-450F-A6CB-F7EB01344AF6}" type="slidenum">
              <a:rPr lang="en-US" altLang="en-US"/>
              <a:pPr/>
              <a:t>‹nr.›</a:t>
            </a:fld>
            <a:endParaRPr lang="en-US" altLang="en-US"/>
          </a:p>
        </p:txBody>
      </p:sp>
    </p:spTree>
    <p:extLst>
      <p:ext uri="{BB962C8B-B14F-4D97-AF65-F5344CB8AC3E}">
        <p14:creationId xmlns:p14="http://schemas.microsoft.com/office/powerpoint/2010/main" val="13140611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EDC98F32-2CBB-44A3-8723-2B9917874D76}" type="datetimeFigureOut">
              <a:rPr lang="en-GB"/>
              <a:pPr/>
              <a:t>1/18/16</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B4BB36CD-6064-4FEE-A829-EA06AE60EAEC}" type="slidenum">
              <a:rPr lang="en-US" altLang="en-US"/>
              <a:pPr/>
              <a:t>‹nr.›</a:t>
            </a:fld>
            <a:endParaRPr lang="en-US" altLang="en-US"/>
          </a:p>
        </p:txBody>
      </p:sp>
    </p:spTree>
    <p:extLst>
      <p:ext uri="{BB962C8B-B14F-4D97-AF65-F5344CB8AC3E}">
        <p14:creationId xmlns:p14="http://schemas.microsoft.com/office/powerpoint/2010/main" val="26767233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0ED06450-6082-478B-A5EF-C34AFD02790E}" type="datetimeFigureOut">
              <a:rPr lang="en-GB"/>
              <a:pPr/>
              <a:t>1/18/16</a:t>
            </a:fld>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359DEB5F-B29F-401B-A343-815355271574}" type="slidenum">
              <a:rPr lang="en-US" altLang="en-US"/>
              <a:pPr/>
              <a:t>‹nr.›</a:t>
            </a:fld>
            <a:endParaRPr lang="en-US" altLang="en-US"/>
          </a:p>
        </p:txBody>
      </p:sp>
    </p:spTree>
    <p:extLst>
      <p:ext uri="{BB962C8B-B14F-4D97-AF65-F5344CB8AC3E}">
        <p14:creationId xmlns:p14="http://schemas.microsoft.com/office/powerpoint/2010/main" val="17698795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484D4D11-50C5-454C-B991-98A1FDF3F5DD}" type="datetimeFigureOut">
              <a:rPr lang="en-GB"/>
              <a:pPr/>
              <a:t>1/18/16</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BD88331A-9BA4-4103-8F1D-75CF4A1DD5BA}" type="slidenum">
              <a:rPr lang="en-US" altLang="en-US"/>
              <a:pPr/>
              <a:t>‹nr.›</a:t>
            </a:fld>
            <a:endParaRPr lang="en-US" altLang="en-US"/>
          </a:p>
        </p:txBody>
      </p:sp>
    </p:spTree>
    <p:extLst>
      <p:ext uri="{BB962C8B-B14F-4D97-AF65-F5344CB8AC3E}">
        <p14:creationId xmlns:p14="http://schemas.microsoft.com/office/powerpoint/2010/main" val="30275036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C57A5A2-252E-4DF0-B3DC-3B88E9E944BF}" type="datetimeFigureOut">
              <a:rPr lang="en-GB"/>
              <a:pPr/>
              <a:t>1/18/16</a:t>
            </a:fld>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2340BD07-67A0-4D98-8501-DE0C5AECEB84}" type="slidenum">
              <a:rPr lang="en-US" altLang="en-US"/>
              <a:pPr/>
              <a:t>‹nr.›</a:t>
            </a:fld>
            <a:endParaRPr lang="en-US" altLang="en-US"/>
          </a:p>
        </p:txBody>
      </p:sp>
    </p:spTree>
    <p:extLst>
      <p:ext uri="{BB962C8B-B14F-4D97-AF65-F5344CB8AC3E}">
        <p14:creationId xmlns:p14="http://schemas.microsoft.com/office/powerpoint/2010/main" val="3020945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1FE76645-0A13-9849-ADAB-EF7CCD03E974}" type="datetimeFigureOut">
              <a:rPr lang="nl-NL" smtClean="0"/>
              <a:t>1/18/16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42304753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BBC9EC5-813A-4DA2-AFDD-6B0CDFAB9A6B}" type="datetimeFigureOut">
              <a:rPr lang="en-GB"/>
              <a:pPr/>
              <a:t>1/18/16</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4102FD15-B2AB-46F3-8238-90E6B9CD3E37}" type="slidenum">
              <a:rPr lang="en-US" altLang="en-US"/>
              <a:pPr/>
              <a:t>‹nr.›</a:t>
            </a:fld>
            <a:endParaRPr lang="en-US" altLang="en-US"/>
          </a:p>
        </p:txBody>
      </p:sp>
    </p:spTree>
    <p:extLst>
      <p:ext uri="{BB962C8B-B14F-4D97-AF65-F5344CB8AC3E}">
        <p14:creationId xmlns:p14="http://schemas.microsoft.com/office/powerpoint/2010/main" val="16312135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FEF51F7-A61E-40F2-8D0E-10705EEADA66}" type="datetimeFigureOut">
              <a:rPr lang="en-GB"/>
              <a:pPr/>
              <a:t>1/18/16</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D8CA0F41-D6AB-49E1-9BBE-BAB7B28E1093}" type="slidenum">
              <a:rPr lang="en-US" altLang="en-US"/>
              <a:pPr/>
              <a:t>‹nr.›</a:t>
            </a:fld>
            <a:endParaRPr lang="en-US" altLang="en-US"/>
          </a:p>
        </p:txBody>
      </p:sp>
    </p:spTree>
    <p:extLst>
      <p:ext uri="{BB962C8B-B14F-4D97-AF65-F5344CB8AC3E}">
        <p14:creationId xmlns:p14="http://schemas.microsoft.com/office/powerpoint/2010/main" val="34130043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ACE0654-9C84-4C42-B428-75CFF1593C4E}" type="datetimeFigureOut">
              <a:rPr lang="en-GB"/>
              <a:pPr/>
              <a:t>1/18/16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B9AB1FB-AD79-433F-AF8F-C6B3E001D5C4}" type="slidenum">
              <a:rPr lang="en-US" altLang="en-US"/>
              <a:pPr/>
              <a:t>‹nr.›</a:t>
            </a:fld>
            <a:endParaRPr lang="en-US" altLang="en-US"/>
          </a:p>
        </p:txBody>
      </p:sp>
    </p:spTree>
    <p:extLst>
      <p:ext uri="{BB962C8B-B14F-4D97-AF65-F5344CB8AC3E}">
        <p14:creationId xmlns:p14="http://schemas.microsoft.com/office/powerpoint/2010/main" val="14459952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4C16D48-D95F-458A-A90B-3C8FBF2CE51D}" type="datetimeFigureOut">
              <a:rPr lang="en-GB"/>
              <a:pPr/>
              <a:t>1/18/16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868CCB6-125A-4040-88A4-C895D3F0A777}" type="slidenum">
              <a:rPr lang="en-US" altLang="en-US"/>
              <a:pPr/>
              <a:t>‹nr.›</a:t>
            </a:fld>
            <a:endParaRPr lang="en-US" altLang="en-US"/>
          </a:p>
        </p:txBody>
      </p:sp>
    </p:spTree>
    <p:extLst>
      <p:ext uri="{BB962C8B-B14F-4D97-AF65-F5344CB8AC3E}">
        <p14:creationId xmlns:p14="http://schemas.microsoft.com/office/powerpoint/2010/main" val="819315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5" name="Tijdelijke aanduiding voor datum 4"/>
          <p:cNvSpPr>
            <a:spLocks noGrp="1"/>
          </p:cNvSpPr>
          <p:nvPr>
            <p:ph type="dt" sz="half" idx="10"/>
          </p:nvPr>
        </p:nvSpPr>
        <p:spPr/>
        <p:txBody>
          <a:bodyPr/>
          <a:lstStyle/>
          <a:p>
            <a:fld id="{1FE76645-0A13-9849-ADAB-EF7CCD03E974}" type="datetimeFigureOut">
              <a:rPr lang="nl-NL" smtClean="0"/>
              <a:t>1/18/16</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3824643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7" name="Tijdelijke aanduiding voor datum 6"/>
          <p:cNvSpPr>
            <a:spLocks noGrp="1"/>
          </p:cNvSpPr>
          <p:nvPr>
            <p:ph type="dt" sz="half" idx="10"/>
          </p:nvPr>
        </p:nvSpPr>
        <p:spPr/>
        <p:txBody>
          <a:bodyPr/>
          <a:lstStyle/>
          <a:p>
            <a:fld id="{1FE76645-0A13-9849-ADAB-EF7CCD03E974}" type="datetimeFigureOut">
              <a:rPr lang="nl-NL" smtClean="0"/>
              <a:t>1/18/16</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324365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datum 2"/>
          <p:cNvSpPr>
            <a:spLocks noGrp="1"/>
          </p:cNvSpPr>
          <p:nvPr>
            <p:ph type="dt" sz="half" idx="10"/>
          </p:nvPr>
        </p:nvSpPr>
        <p:spPr/>
        <p:txBody>
          <a:bodyPr/>
          <a:lstStyle/>
          <a:p>
            <a:fld id="{1FE76645-0A13-9849-ADAB-EF7CCD03E974}" type="datetimeFigureOut">
              <a:rPr lang="nl-NL" smtClean="0"/>
              <a:t>1/18/16</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80072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FE76645-0A13-9849-ADAB-EF7CCD03E974}" type="datetimeFigureOut">
              <a:rPr lang="nl-NL" smtClean="0"/>
              <a:t>1/18/16</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1646632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1FE76645-0A13-9849-ADAB-EF7CCD03E974}" type="datetimeFigureOut">
              <a:rPr lang="nl-NL" smtClean="0"/>
              <a:t>1/18/16</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428641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81320D51-5EE5-4141-B59E-5226317F4EBB}" type="slidenum">
              <a:rPr lang="en-US" altLang="en-US"/>
              <a:pPr/>
              <a:t>‹nr.›</a:t>
            </a:fld>
            <a:endParaRPr lang="en-US" altLang="en-US"/>
          </a:p>
        </p:txBody>
      </p:sp>
    </p:spTree>
    <p:extLst>
      <p:ext uri="{BB962C8B-B14F-4D97-AF65-F5344CB8AC3E}">
        <p14:creationId xmlns:p14="http://schemas.microsoft.com/office/powerpoint/2010/main" val="2979009028"/>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1FE76645-0A13-9849-ADAB-EF7CCD03E974}" type="datetimeFigureOut">
              <a:rPr lang="nl-NL" smtClean="0"/>
              <a:t>1/18/16</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1623967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en-GB"/>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1FE76645-0A13-9849-ADAB-EF7CCD03E974}" type="datetimeFigureOut">
              <a:rPr lang="nl-NL" smtClean="0"/>
              <a:t>1/18/16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451650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10"/>
          </p:nvPr>
        </p:nvSpPr>
        <p:spPr/>
        <p:txBody>
          <a:bodyPr/>
          <a:lstStyle/>
          <a:p>
            <a:fld id="{1FE76645-0A13-9849-ADAB-EF7CCD03E974}" type="datetimeFigureOut">
              <a:rPr lang="nl-NL" smtClean="0"/>
              <a:t>1/18/16</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C4CE2F7F-8E1E-B24E-B0F6-8F78802C621D}" type="slidenum">
              <a:rPr lang="en-GB" smtClean="0"/>
              <a:t>‹nr.›</a:t>
            </a:fld>
            <a:endParaRPr lang="en-GB"/>
          </a:p>
        </p:txBody>
      </p:sp>
    </p:spTree>
    <p:extLst>
      <p:ext uri="{BB962C8B-B14F-4D97-AF65-F5344CB8AC3E}">
        <p14:creationId xmlns:p14="http://schemas.microsoft.com/office/powerpoint/2010/main" val="3716011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fld id="{2D3CE65F-9650-439D-8E8D-F12FDBD6D6C0}" type="slidenum">
              <a:rPr lang="en-US" altLang="en-US"/>
              <a:pPr/>
              <a:t>‹nr.›</a:t>
            </a:fld>
            <a:endParaRPr lang="en-US" altLang="en-US"/>
          </a:p>
        </p:txBody>
      </p:sp>
    </p:spTree>
    <p:extLst>
      <p:ext uri="{BB962C8B-B14F-4D97-AF65-F5344CB8AC3E}">
        <p14:creationId xmlns:p14="http://schemas.microsoft.com/office/powerpoint/2010/main" val="309865192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2B37CB65-7338-41D3-9D41-0CCE52AC2380}" type="slidenum">
              <a:rPr lang="en-US" altLang="en-US"/>
              <a:pPr/>
              <a:t>‹nr.›</a:t>
            </a:fld>
            <a:endParaRPr lang="en-US" altLang="en-US"/>
          </a:p>
        </p:txBody>
      </p:sp>
    </p:spTree>
    <p:extLst>
      <p:ext uri="{BB962C8B-B14F-4D97-AF65-F5344CB8AC3E}">
        <p14:creationId xmlns:p14="http://schemas.microsoft.com/office/powerpoint/2010/main" val="3387019165"/>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ED6CEC4E-08B8-4095-B195-5558C19D4A7D}" type="slidenum">
              <a:rPr lang="en-US" altLang="en-US"/>
              <a:pPr/>
              <a:t>‹nr.›</a:t>
            </a:fld>
            <a:endParaRPr lang="en-US" altLang="en-US"/>
          </a:p>
        </p:txBody>
      </p:sp>
    </p:spTree>
    <p:extLst>
      <p:ext uri="{BB962C8B-B14F-4D97-AF65-F5344CB8AC3E}">
        <p14:creationId xmlns:p14="http://schemas.microsoft.com/office/powerpoint/2010/main" val="206792863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3530600"/>
            <a:ext cx="36068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30600"/>
            <a:ext cx="36068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3016714B-A033-4963-B142-A9D23E6C5242}" type="slidenum">
              <a:rPr lang="en-US" altLang="en-US"/>
              <a:pPr/>
              <a:t>‹nr.›</a:t>
            </a:fld>
            <a:endParaRPr lang="en-US" altLang="en-US"/>
          </a:p>
        </p:txBody>
      </p:sp>
    </p:spTree>
    <p:extLst>
      <p:ext uri="{BB962C8B-B14F-4D97-AF65-F5344CB8AC3E}">
        <p14:creationId xmlns:p14="http://schemas.microsoft.com/office/powerpoint/2010/main" val="77418910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7B236572-A027-4AD7-A77A-38A63ED09AF1}" type="slidenum">
              <a:rPr lang="en-US" altLang="en-US"/>
              <a:pPr/>
              <a:t>‹nr.›</a:t>
            </a:fld>
            <a:endParaRPr lang="en-US" altLang="en-US"/>
          </a:p>
        </p:txBody>
      </p:sp>
    </p:spTree>
    <p:extLst>
      <p:ext uri="{BB962C8B-B14F-4D97-AF65-F5344CB8AC3E}">
        <p14:creationId xmlns:p14="http://schemas.microsoft.com/office/powerpoint/2010/main" val="382161863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EE33F8C1-2E1B-4D0F-9DD2-B1868E549BA6}" type="slidenum">
              <a:rPr lang="en-US" altLang="en-US"/>
              <a:pPr/>
              <a:t>‹nr.›</a:t>
            </a:fld>
            <a:endParaRPr lang="en-US" altLang="en-US"/>
          </a:p>
        </p:txBody>
      </p:sp>
    </p:spTree>
    <p:extLst>
      <p:ext uri="{BB962C8B-B14F-4D97-AF65-F5344CB8AC3E}">
        <p14:creationId xmlns:p14="http://schemas.microsoft.com/office/powerpoint/2010/main" val="92584664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232A34D2-95DF-4FBE-A8C9-8C75345E001A}" type="slidenum">
              <a:rPr lang="en-US" altLang="en-US"/>
              <a:pPr/>
              <a:t>‹nr.›</a:t>
            </a:fld>
            <a:endParaRPr lang="en-US" altLang="en-US"/>
          </a:p>
        </p:txBody>
      </p:sp>
    </p:spTree>
    <p:extLst>
      <p:ext uri="{BB962C8B-B14F-4D97-AF65-F5344CB8AC3E}">
        <p14:creationId xmlns:p14="http://schemas.microsoft.com/office/powerpoint/2010/main" val="159154226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err="1" smtClean="0"/>
              <a:t>Titelstijl</a:t>
            </a:r>
            <a:r>
              <a:rPr lang="en-US" dirty="0" smtClean="0"/>
              <a:t> van model </a:t>
            </a:r>
            <a:r>
              <a:rPr lang="en-US" dirty="0" err="1" smtClean="0"/>
              <a:t>bewerken</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Klik om de tekststijl van het model te bewerken</a:t>
            </a:r>
          </a:p>
        </p:txBody>
      </p:sp>
      <p:sp>
        <p:nvSpPr>
          <p:cNvPr id="4" name="Text Box 2"/>
          <p:cNvSpPr txBox="1">
            <a:spLocks noGrp="1" noChangeArrowheads="1"/>
          </p:cNvSpPr>
          <p:nvPr>
            <p:ph type="sldNum" sz="quarter" idx="10"/>
          </p:nvPr>
        </p:nvSpPr>
        <p:spPr>
          <a:ln/>
        </p:spPr>
        <p:txBody>
          <a:bodyPr/>
          <a:lstStyle>
            <a:lvl1pPr>
              <a:defRPr/>
            </a:lvl1pPr>
          </a:lstStyle>
          <a:p>
            <a:fld id="{DB444969-82A9-41BD-B19D-C1385E979B49}" type="slidenum">
              <a:rPr lang="en-US" altLang="en-US"/>
              <a:pPr/>
              <a:t>‹nr.›</a:t>
            </a:fld>
            <a:endParaRPr lang="en-US" altLang="en-US"/>
          </a:p>
        </p:txBody>
      </p:sp>
    </p:spTree>
    <p:extLst>
      <p:ext uri="{BB962C8B-B14F-4D97-AF65-F5344CB8AC3E}">
        <p14:creationId xmlns:p14="http://schemas.microsoft.com/office/powerpoint/2010/main" val="159423166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5F196234-2CDB-4A4A-A5DD-78C1A7025B2E}" type="slidenum">
              <a:rPr lang="en-US" altLang="en-US"/>
              <a:pPr/>
              <a:t>‹nr.›</a:t>
            </a:fld>
            <a:endParaRPr lang="en-US" altLang="en-US"/>
          </a:p>
        </p:txBody>
      </p:sp>
    </p:spTree>
    <p:extLst>
      <p:ext uri="{BB962C8B-B14F-4D97-AF65-F5344CB8AC3E}">
        <p14:creationId xmlns:p14="http://schemas.microsoft.com/office/powerpoint/2010/main" val="421217107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527B762-EC4F-4429-A66F-36C56178AAFE}" type="slidenum">
              <a:rPr lang="en-US" altLang="en-US"/>
              <a:pPr/>
              <a:t>‹nr.›</a:t>
            </a:fld>
            <a:endParaRPr lang="en-US" altLang="en-US"/>
          </a:p>
        </p:txBody>
      </p:sp>
    </p:spTree>
    <p:extLst>
      <p:ext uri="{BB962C8B-B14F-4D97-AF65-F5344CB8AC3E}">
        <p14:creationId xmlns:p14="http://schemas.microsoft.com/office/powerpoint/2010/main" val="121741623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7444300C-67A4-4254-AAD5-D0AC8D95246A}" type="slidenum">
              <a:rPr lang="en-US" altLang="en-US"/>
              <a:pPr/>
              <a:t>‹nr.›</a:t>
            </a:fld>
            <a:endParaRPr lang="en-US" altLang="en-US"/>
          </a:p>
        </p:txBody>
      </p:sp>
    </p:spTree>
    <p:extLst>
      <p:ext uri="{BB962C8B-B14F-4D97-AF65-F5344CB8AC3E}">
        <p14:creationId xmlns:p14="http://schemas.microsoft.com/office/powerpoint/2010/main" val="379506123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155700"/>
            <a:ext cx="1841500" cy="317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155700"/>
            <a:ext cx="5372100" cy="317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689E8E94-BFED-4C60-B890-E305EA5CE2D1}" type="slidenum">
              <a:rPr lang="en-US" altLang="en-US"/>
              <a:pPr/>
              <a:t>‹nr.›</a:t>
            </a:fld>
            <a:endParaRPr lang="en-US" altLang="en-US"/>
          </a:p>
        </p:txBody>
      </p:sp>
    </p:spTree>
    <p:extLst>
      <p:ext uri="{BB962C8B-B14F-4D97-AF65-F5344CB8AC3E}">
        <p14:creationId xmlns:p14="http://schemas.microsoft.com/office/powerpoint/2010/main" val="307213822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2A5FD5A0-294F-4415-8562-4369CEF8D8E5}" type="slidenum">
              <a:rPr lang="en-US" altLang="en-US"/>
              <a:pPr/>
              <a:t>‹nr.›</a:t>
            </a:fld>
            <a:endParaRPr lang="en-US" altLang="en-US"/>
          </a:p>
        </p:txBody>
      </p:sp>
    </p:spTree>
    <p:extLst>
      <p:ext uri="{BB962C8B-B14F-4D97-AF65-F5344CB8AC3E}">
        <p14:creationId xmlns:p14="http://schemas.microsoft.com/office/powerpoint/2010/main" val="296349758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4B942326-0197-4E66-B955-F00B7F664D73}" type="slidenum">
              <a:rPr lang="en-US" altLang="en-US"/>
              <a:pPr/>
              <a:t>‹nr.›</a:t>
            </a:fld>
            <a:endParaRPr lang="en-US" altLang="en-US"/>
          </a:p>
        </p:txBody>
      </p:sp>
    </p:spTree>
    <p:extLst>
      <p:ext uri="{BB962C8B-B14F-4D97-AF65-F5344CB8AC3E}">
        <p14:creationId xmlns:p14="http://schemas.microsoft.com/office/powerpoint/2010/main" val="2201334455"/>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F0A8588E-5656-4EC9-9A9A-9072B6854DB0}" type="slidenum">
              <a:rPr lang="en-US" altLang="en-US"/>
              <a:pPr/>
              <a:t>‹nr.›</a:t>
            </a:fld>
            <a:endParaRPr lang="en-US" altLang="en-US"/>
          </a:p>
        </p:txBody>
      </p:sp>
    </p:spTree>
    <p:extLst>
      <p:ext uri="{BB962C8B-B14F-4D97-AF65-F5344CB8AC3E}">
        <p14:creationId xmlns:p14="http://schemas.microsoft.com/office/powerpoint/2010/main" val="289670684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fld id="{A9839DAA-3993-485F-87C9-828C6516F5AD}" type="slidenum">
              <a:rPr lang="en-US" altLang="en-US"/>
              <a:pPr/>
              <a:t>‹nr.›</a:t>
            </a:fld>
            <a:endParaRPr lang="en-US" altLang="en-US"/>
          </a:p>
        </p:txBody>
      </p:sp>
    </p:spTree>
    <p:extLst>
      <p:ext uri="{BB962C8B-B14F-4D97-AF65-F5344CB8AC3E}">
        <p14:creationId xmlns:p14="http://schemas.microsoft.com/office/powerpoint/2010/main" val="2464898128"/>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fld id="{8BADDDE6-1630-41E1-8469-DA21AF578CA7}" type="slidenum">
              <a:rPr lang="en-US" altLang="en-US"/>
              <a:pPr/>
              <a:t>‹nr.›</a:t>
            </a:fld>
            <a:endParaRPr lang="en-US" altLang="en-US"/>
          </a:p>
        </p:txBody>
      </p:sp>
    </p:spTree>
    <p:extLst>
      <p:ext uri="{BB962C8B-B14F-4D97-AF65-F5344CB8AC3E}">
        <p14:creationId xmlns:p14="http://schemas.microsoft.com/office/powerpoint/2010/main" val="183271059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fld id="{E4DE7577-747A-46CE-9F1C-1BE8E4237968}" type="slidenum">
              <a:rPr lang="en-US" altLang="en-US"/>
              <a:pPr/>
              <a:t>‹nr.›</a:t>
            </a:fld>
            <a:endParaRPr lang="en-US" altLang="en-US"/>
          </a:p>
        </p:txBody>
      </p:sp>
    </p:spTree>
    <p:extLst>
      <p:ext uri="{BB962C8B-B14F-4D97-AF65-F5344CB8AC3E}">
        <p14:creationId xmlns:p14="http://schemas.microsoft.com/office/powerpoint/2010/main" val="410488442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5" name="Text Box 2"/>
          <p:cNvSpPr txBox="1">
            <a:spLocks noGrp="1" noChangeArrowheads="1"/>
          </p:cNvSpPr>
          <p:nvPr>
            <p:ph type="sldNum" sz="quarter" idx="10"/>
          </p:nvPr>
        </p:nvSpPr>
        <p:spPr>
          <a:ln/>
        </p:spPr>
        <p:txBody>
          <a:bodyPr/>
          <a:lstStyle>
            <a:lvl1pPr>
              <a:defRPr/>
            </a:lvl1pPr>
          </a:lstStyle>
          <a:p>
            <a:fld id="{3511D580-8F35-4453-9373-04618946505A}" type="slidenum">
              <a:rPr lang="en-US" altLang="en-US"/>
              <a:pPr/>
              <a:t>‹nr.›</a:t>
            </a:fld>
            <a:endParaRPr lang="en-US" altLang="en-US"/>
          </a:p>
        </p:txBody>
      </p:sp>
    </p:spTree>
    <p:extLst>
      <p:ext uri="{BB962C8B-B14F-4D97-AF65-F5344CB8AC3E}">
        <p14:creationId xmlns:p14="http://schemas.microsoft.com/office/powerpoint/2010/main" val="1773252547"/>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555F80F4-3104-4DBC-A5B7-10E896912C95}" type="slidenum">
              <a:rPr lang="en-US" altLang="en-US"/>
              <a:pPr/>
              <a:t>‹nr.›</a:t>
            </a:fld>
            <a:endParaRPr lang="en-US" altLang="en-US"/>
          </a:p>
        </p:txBody>
      </p:sp>
    </p:spTree>
    <p:extLst>
      <p:ext uri="{BB962C8B-B14F-4D97-AF65-F5344CB8AC3E}">
        <p14:creationId xmlns:p14="http://schemas.microsoft.com/office/powerpoint/2010/main" val="2263551889"/>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C6889CB7-71E5-473C-AAF0-3B17B3ADA81A}" type="slidenum">
              <a:rPr lang="en-US" altLang="en-US"/>
              <a:pPr/>
              <a:t>‹nr.›</a:t>
            </a:fld>
            <a:endParaRPr lang="en-US" altLang="en-US"/>
          </a:p>
        </p:txBody>
      </p:sp>
    </p:spTree>
    <p:extLst>
      <p:ext uri="{BB962C8B-B14F-4D97-AF65-F5344CB8AC3E}">
        <p14:creationId xmlns:p14="http://schemas.microsoft.com/office/powerpoint/2010/main" val="225451606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C61DA2BB-3667-45CF-BA9F-0305F293FDBA}" type="slidenum">
              <a:rPr lang="en-US" altLang="en-US"/>
              <a:pPr/>
              <a:t>‹nr.›</a:t>
            </a:fld>
            <a:endParaRPr lang="en-US" altLang="en-US"/>
          </a:p>
        </p:txBody>
      </p:sp>
    </p:spTree>
    <p:extLst>
      <p:ext uri="{BB962C8B-B14F-4D97-AF65-F5344CB8AC3E}">
        <p14:creationId xmlns:p14="http://schemas.microsoft.com/office/powerpoint/2010/main" val="63252914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07EC4DA8-C0B6-4ABE-9BAD-8227BEAB3806}" type="slidenum">
              <a:rPr lang="en-US" altLang="en-US"/>
              <a:pPr/>
              <a:t>‹nr.›</a:t>
            </a:fld>
            <a:endParaRPr lang="en-US" altLang="en-US"/>
          </a:p>
        </p:txBody>
      </p:sp>
    </p:spTree>
    <p:extLst>
      <p:ext uri="{BB962C8B-B14F-4D97-AF65-F5344CB8AC3E}">
        <p14:creationId xmlns:p14="http://schemas.microsoft.com/office/powerpoint/2010/main" val="1136324397"/>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787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F95EC456-CE4F-4917-BD65-9366185DF444}" type="slidenum">
              <a:rPr lang="en-US" altLang="en-US"/>
              <a:pPr/>
              <a:t>‹nr.›</a:t>
            </a:fld>
            <a:endParaRPr lang="en-US" altLang="en-US"/>
          </a:p>
        </p:txBody>
      </p:sp>
    </p:spTree>
    <p:extLst>
      <p:ext uri="{BB962C8B-B14F-4D97-AF65-F5344CB8AC3E}">
        <p14:creationId xmlns:p14="http://schemas.microsoft.com/office/powerpoint/2010/main" val="221900439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4D307B71-2770-4364-8608-E818D06D743A}" type="slidenum">
              <a:rPr lang="en-US" altLang="en-US"/>
              <a:pPr/>
              <a:t>‹nr.›</a:t>
            </a:fld>
            <a:endParaRPr lang="en-US" altLang="en-US"/>
          </a:p>
        </p:txBody>
      </p:sp>
    </p:spTree>
    <p:extLst>
      <p:ext uri="{BB962C8B-B14F-4D97-AF65-F5344CB8AC3E}">
        <p14:creationId xmlns:p14="http://schemas.microsoft.com/office/powerpoint/2010/main" val="199813535"/>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495B3695-FB3F-4608-AD8F-02F937414F34}" type="slidenum">
              <a:rPr lang="en-US" altLang="en-US"/>
              <a:pPr/>
              <a:t>‹nr.›</a:t>
            </a:fld>
            <a:endParaRPr lang="en-US" altLang="en-US"/>
          </a:p>
        </p:txBody>
      </p:sp>
    </p:spTree>
    <p:extLst>
      <p:ext uri="{BB962C8B-B14F-4D97-AF65-F5344CB8AC3E}">
        <p14:creationId xmlns:p14="http://schemas.microsoft.com/office/powerpoint/2010/main" val="3090181780"/>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255ECA18-EEBF-4CA9-AF49-46472AA2694A}" type="slidenum">
              <a:rPr lang="en-US" altLang="en-US"/>
              <a:pPr/>
              <a:t>‹nr.›</a:t>
            </a:fld>
            <a:endParaRPr lang="en-US" altLang="en-US"/>
          </a:p>
        </p:txBody>
      </p:sp>
    </p:spTree>
    <p:extLst>
      <p:ext uri="{BB962C8B-B14F-4D97-AF65-F5344CB8AC3E}">
        <p14:creationId xmlns:p14="http://schemas.microsoft.com/office/powerpoint/2010/main" val="214652961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fld id="{5408631F-A30C-4E02-B436-20556735B25F}" type="slidenum">
              <a:rPr lang="en-US" altLang="en-US"/>
              <a:pPr/>
              <a:t>‹nr.›</a:t>
            </a:fld>
            <a:endParaRPr lang="en-US" altLang="en-US"/>
          </a:p>
        </p:txBody>
      </p:sp>
    </p:spTree>
    <p:extLst>
      <p:ext uri="{BB962C8B-B14F-4D97-AF65-F5344CB8AC3E}">
        <p14:creationId xmlns:p14="http://schemas.microsoft.com/office/powerpoint/2010/main" val="387602096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fld id="{485BB55E-2F34-4A7B-B4D1-2A2A5AB0CC93}" type="slidenum">
              <a:rPr lang="en-US" altLang="en-US"/>
              <a:pPr/>
              <a:t>‹nr.›</a:t>
            </a:fld>
            <a:endParaRPr lang="en-US" altLang="en-US"/>
          </a:p>
        </p:txBody>
      </p:sp>
    </p:spTree>
    <p:extLst>
      <p:ext uri="{BB962C8B-B14F-4D97-AF65-F5344CB8AC3E}">
        <p14:creationId xmlns:p14="http://schemas.microsoft.com/office/powerpoint/2010/main" val="200715087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Titelstijl van model bewerken</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7" name="Text Box 2"/>
          <p:cNvSpPr txBox="1">
            <a:spLocks noGrp="1" noChangeArrowheads="1"/>
          </p:cNvSpPr>
          <p:nvPr>
            <p:ph type="sldNum" sz="quarter" idx="10"/>
          </p:nvPr>
        </p:nvSpPr>
        <p:spPr>
          <a:ln/>
        </p:spPr>
        <p:txBody>
          <a:bodyPr/>
          <a:lstStyle>
            <a:lvl1pPr>
              <a:defRPr/>
            </a:lvl1pPr>
          </a:lstStyle>
          <a:p>
            <a:fld id="{E251F835-11A0-42D9-AF0A-D6A8DCD16B80}" type="slidenum">
              <a:rPr lang="en-US" altLang="en-US"/>
              <a:pPr/>
              <a:t>‹nr.›</a:t>
            </a:fld>
            <a:endParaRPr lang="en-US" altLang="en-US"/>
          </a:p>
        </p:txBody>
      </p:sp>
    </p:spTree>
    <p:extLst>
      <p:ext uri="{BB962C8B-B14F-4D97-AF65-F5344CB8AC3E}">
        <p14:creationId xmlns:p14="http://schemas.microsoft.com/office/powerpoint/2010/main" val="43858375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fld id="{805E5A59-33DE-4302-83F9-16955CF80E9D}" type="slidenum">
              <a:rPr lang="en-US" altLang="en-US"/>
              <a:pPr/>
              <a:t>‹nr.›</a:t>
            </a:fld>
            <a:endParaRPr lang="en-US" altLang="en-US"/>
          </a:p>
        </p:txBody>
      </p:sp>
    </p:spTree>
    <p:extLst>
      <p:ext uri="{BB962C8B-B14F-4D97-AF65-F5344CB8AC3E}">
        <p14:creationId xmlns:p14="http://schemas.microsoft.com/office/powerpoint/2010/main" val="356518900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80DD2432-BDF6-4E5C-91AE-1F43F80B3E1C}" type="slidenum">
              <a:rPr lang="en-US" altLang="en-US"/>
              <a:pPr/>
              <a:t>‹nr.›</a:t>
            </a:fld>
            <a:endParaRPr lang="en-US" altLang="en-US"/>
          </a:p>
        </p:txBody>
      </p:sp>
    </p:spTree>
    <p:extLst>
      <p:ext uri="{BB962C8B-B14F-4D97-AF65-F5344CB8AC3E}">
        <p14:creationId xmlns:p14="http://schemas.microsoft.com/office/powerpoint/2010/main" val="4225230553"/>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1855914F-5FA9-4606-B183-49211E935F11}" type="slidenum">
              <a:rPr lang="en-US" altLang="en-US"/>
              <a:pPr/>
              <a:t>‹nr.›</a:t>
            </a:fld>
            <a:endParaRPr lang="en-US" altLang="en-US"/>
          </a:p>
        </p:txBody>
      </p:sp>
    </p:spTree>
    <p:extLst>
      <p:ext uri="{BB962C8B-B14F-4D97-AF65-F5344CB8AC3E}">
        <p14:creationId xmlns:p14="http://schemas.microsoft.com/office/powerpoint/2010/main" val="906931786"/>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27AC905A-6C78-4511-9422-D6704BB67604}" type="slidenum">
              <a:rPr lang="en-US" altLang="en-US"/>
              <a:pPr/>
              <a:t>‹nr.›</a:t>
            </a:fld>
            <a:endParaRPr lang="en-US" altLang="en-US"/>
          </a:p>
        </p:txBody>
      </p:sp>
    </p:spTree>
    <p:extLst>
      <p:ext uri="{BB962C8B-B14F-4D97-AF65-F5344CB8AC3E}">
        <p14:creationId xmlns:p14="http://schemas.microsoft.com/office/powerpoint/2010/main" val="279665516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3A49080D-405C-4386-9B74-F171FC9D989D}" type="slidenum">
              <a:rPr lang="en-US" altLang="en-US"/>
              <a:pPr/>
              <a:t>‹nr.›</a:t>
            </a:fld>
            <a:endParaRPr lang="en-US" altLang="en-US"/>
          </a:p>
        </p:txBody>
      </p:sp>
    </p:spTree>
    <p:extLst>
      <p:ext uri="{BB962C8B-B14F-4D97-AF65-F5344CB8AC3E}">
        <p14:creationId xmlns:p14="http://schemas.microsoft.com/office/powerpoint/2010/main" val="3511239712"/>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787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F7699363-3AB7-4E65-8D77-D0931CE26D04}" type="slidenum">
              <a:rPr lang="en-US" altLang="en-US"/>
              <a:pPr/>
              <a:t>‹nr.›</a:t>
            </a:fld>
            <a:endParaRPr lang="en-US" altLang="en-US"/>
          </a:p>
        </p:txBody>
      </p:sp>
    </p:spTree>
    <p:extLst>
      <p:ext uri="{BB962C8B-B14F-4D97-AF65-F5344CB8AC3E}">
        <p14:creationId xmlns:p14="http://schemas.microsoft.com/office/powerpoint/2010/main" val="2991284560"/>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D21F20A0-4150-4299-8E90-A74C6E528E7E}" type="slidenum">
              <a:rPr lang="en-US" altLang="en-US"/>
              <a:pPr/>
              <a:t>‹nr.›</a:t>
            </a:fld>
            <a:endParaRPr lang="en-US" altLang="en-US"/>
          </a:p>
        </p:txBody>
      </p:sp>
    </p:spTree>
    <p:extLst>
      <p:ext uri="{BB962C8B-B14F-4D97-AF65-F5344CB8AC3E}">
        <p14:creationId xmlns:p14="http://schemas.microsoft.com/office/powerpoint/2010/main" val="304450355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41FDC891-9CCE-4A4E-AEBA-9F4F3A17104B}" type="slidenum">
              <a:rPr lang="en-US" altLang="en-US"/>
              <a:pPr/>
              <a:t>‹nr.›</a:t>
            </a:fld>
            <a:endParaRPr lang="en-US" altLang="en-US"/>
          </a:p>
        </p:txBody>
      </p:sp>
    </p:spTree>
    <p:extLst>
      <p:ext uri="{BB962C8B-B14F-4D97-AF65-F5344CB8AC3E}">
        <p14:creationId xmlns:p14="http://schemas.microsoft.com/office/powerpoint/2010/main" val="405554545"/>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6CA7DB83-A0F2-496A-805F-CC1A605D7C36}" type="slidenum">
              <a:rPr lang="en-US" altLang="en-US"/>
              <a:pPr/>
              <a:t>‹nr.›</a:t>
            </a:fld>
            <a:endParaRPr lang="en-US" altLang="en-US"/>
          </a:p>
        </p:txBody>
      </p:sp>
    </p:spTree>
    <p:extLst>
      <p:ext uri="{BB962C8B-B14F-4D97-AF65-F5344CB8AC3E}">
        <p14:creationId xmlns:p14="http://schemas.microsoft.com/office/powerpoint/2010/main" val="1064772148"/>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33782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4450" y="33782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2812CEFA-29D6-49B9-BD44-98A377B64BBF}" type="slidenum">
              <a:rPr lang="en-US" altLang="en-US"/>
              <a:pPr/>
              <a:t>‹nr.›</a:t>
            </a:fld>
            <a:endParaRPr lang="en-US" altLang="en-US"/>
          </a:p>
        </p:txBody>
      </p:sp>
    </p:spTree>
    <p:extLst>
      <p:ext uri="{BB962C8B-B14F-4D97-AF65-F5344CB8AC3E}">
        <p14:creationId xmlns:p14="http://schemas.microsoft.com/office/powerpoint/2010/main" val="314532066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Text Box 2"/>
          <p:cNvSpPr txBox="1">
            <a:spLocks noGrp="1" noChangeArrowheads="1"/>
          </p:cNvSpPr>
          <p:nvPr>
            <p:ph type="sldNum" sz="quarter" idx="10"/>
          </p:nvPr>
        </p:nvSpPr>
        <p:spPr>
          <a:ln/>
        </p:spPr>
        <p:txBody>
          <a:bodyPr/>
          <a:lstStyle>
            <a:lvl1pPr>
              <a:defRPr/>
            </a:lvl1pPr>
          </a:lstStyle>
          <a:p>
            <a:fld id="{3ABA9096-C89F-4079-8B89-02813142D6EF}" type="slidenum">
              <a:rPr lang="en-US" altLang="en-US"/>
              <a:pPr/>
              <a:t>‹nr.›</a:t>
            </a:fld>
            <a:endParaRPr lang="en-US" altLang="en-US"/>
          </a:p>
        </p:txBody>
      </p:sp>
    </p:spTree>
    <p:extLst>
      <p:ext uri="{BB962C8B-B14F-4D97-AF65-F5344CB8AC3E}">
        <p14:creationId xmlns:p14="http://schemas.microsoft.com/office/powerpoint/2010/main" val="201293432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A00C9178-069E-4B20-8ABE-4286B314C144}" type="slidenum">
              <a:rPr lang="en-US" altLang="en-US"/>
              <a:pPr/>
              <a:t>‹nr.›</a:t>
            </a:fld>
            <a:endParaRPr lang="en-US" altLang="en-US"/>
          </a:p>
        </p:txBody>
      </p:sp>
    </p:spTree>
    <p:extLst>
      <p:ext uri="{BB962C8B-B14F-4D97-AF65-F5344CB8AC3E}">
        <p14:creationId xmlns:p14="http://schemas.microsoft.com/office/powerpoint/2010/main" val="3657132953"/>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DA033933-91D6-4586-939F-AF5249E4A050}" type="slidenum">
              <a:rPr lang="en-US" altLang="en-US"/>
              <a:pPr/>
              <a:t>‹nr.›</a:t>
            </a:fld>
            <a:endParaRPr lang="en-US" altLang="en-US"/>
          </a:p>
        </p:txBody>
      </p:sp>
    </p:spTree>
    <p:extLst>
      <p:ext uri="{BB962C8B-B14F-4D97-AF65-F5344CB8AC3E}">
        <p14:creationId xmlns:p14="http://schemas.microsoft.com/office/powerpoint/2010/main" val="414348594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D74E8A03-ED36-467D-A2DD-6A7453542951}" type="slidenum">
              <a:rPr lang="en-US" altLang="en-US"/>
              <a:pPr/>
              <a:t>‹nr.›</a:t>
            </a:fld>
            <a:endParaRPr lang="en-US" altLang="en-US"/>
          </a:p>
        </p:txBody>
      </p:sp>
    </p:spTree>
    <p:extLst>
      <p:ext uri="{BB962C8B-B14F-4D97-AF65-F5344CB8AC3E}">
        <p14:creationId xmlns:p14="http://schemas.microsoft.com/office/powerpoint/2010/main" val="3642870999"/>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D58DB23-7274-4A21-80C0-C2AFE04C4D01}" type="slidenum">
              <a:rPr lang="en-US" altLang="en-US"/>
              <a:pPr/>
              <a:t>‹nr.›</a:t>
            </a:fld>
            <a:endParaRPr lang="en-US" altLang="en-US"/>
          </a:p>
        </p:txBody>
      </p:sp>
    </p:spTree>
    <p:extLst>
      <p:ext uri="{BB962C8B-B14F-4D97-AF65-F5344CB8AC3E}">
        <p14:creationId xmlns:p14="http://schemas.microsoft.com/office/powerpoint/2010/main" val="129811377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0C9B8B5-8DD5-459F-A733-8C0BEC2D582C}" type="slidenum">
              <a:rPr lang="en-US" altLang="en-US"/>
              <a:pPr/>
              <a:t>‹nr.›</a:t>
            </a:fld>
            <a:endParaRPr lang="en-US" altLang="en-US"/>
          </a:p>
        </p:txBody>
      </p:sp>
    </p:spTree>
    <p:extLst>
      <p:ext uri="{BB962C8B-B14F-4D97-AF65-F5344CB8AC3E}">
        <p14:creationId xmlns:p14="http://schemas.microsoft.com/office/powerpoint/2010/main" val="207968013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9B7051F3-6DC7-4E87-9A03-239F216271FD}" type="slidenum">
              <a:rPr lang="en-US" altLang="en-US"/>
              <a:pPr/>
              <a:t>‹nr.›</a:t>
            </a:fld>
            <a:endParaRPr lang="en-US" altLang="en-US"/>
          </a:p>
        </p:txBody>
      </p:sp>
    </p:spTree>
    <p:extLst>
      <p:ext uri="{BB962C8B-B14F-4D97-AF65-F5344CB8AC3E}">
        <p14:creationId xmlns:p14="http://schemas.microsoft.com/office/powerpoint/2010/main" val="1206626358"/>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125" y="990600"/>
            <a:ext cx="1031875" cy="4711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990600"/>
            <a:ext cx="2943225" cy="471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239191C0-71E9-4B8B-9AE7-2F556680932C}" type="slidenum">
              <a:rPr lang="en-US" altLang="en-US"/>
              <a:pPr/>
              <a:t>‹nr.›</a:t>
            </a:fld>
            <a:endParaRPr lang="en-US" altLang="en-US"/>
          </a:p>
        </p:txBody>
      </p:sp>
    </p:spTree>
    <p:extLst>
      <p:ext uri="{BB962C8B-B14F-4D97-AF65-F5344CB8AC3E}">
        <p14:creationId xmlns:p14="http://schemas.microsoft.com/office/powerpoint/2010/main" val="50448626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38BE56A2-DBF7-48D0-9011-2D38DEDAAF4A}" type="slidenum">
              <a:rPr lang="en-US" altLang="en-US"/>
              <a:pPr/>
              <a:t>‹nr.›</a:t>
            </a:fld>
            <a:endParaRPr lang="en-US" altLang="en-US"/>
          </a:p>
        </p:txBody>
      </p:sp>
    </p:spTree>
    <p:extLst>
      <p:ext uri="{BB962C8B-B14F-4D97-AF65-F5344CB8AC3E}">
        <p14:creationId xmlns:p14="http://schemas.microsoft.com/office/powerpoint/2010/main" val="1773425785"/>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2AC7D496-30D0-43EE-A308-8D3C0732EFA9}" type="slidenum">
              <a:rPr lang="en-US" altLang="en-US"/>
              <a:pPr/>
              <a:t>‹nr.›</a:t>
            </a:fld>
            <a:endParaRPr lang="en-US" altLang="en-US"/>
          </a:p>
        </p:txBody>
      </p:sp>
    </p:spTree>
    <p:extLst>
      <p:ext uri="{BB962C8B-B14F-4D97-AF65-F5344CB8AC3E}">
        <p14:creationId xmlns:p14="http://schemas.microsoft.com/office/powerpoint/2010/main" val="170142214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5CF65DC3-FC91-4159-ABE3-ECB060E24014}" type="slidenum">
              <a:rPr lang="en-US" altLang="en-US"/>
              <a:pPr/>
              <a:t>‹nr.›</a:t>
            </a:fld>
            <a:endParaRPr lang="en-US" altLang="en-US"/>
          </a:p>
        </p:txBody>
      </p:sp>
    </p:spTree>
    <p:extLst>
      <p:ext uri="{BB962C8B-B14F-4D97-AF65-F5344CB8AC3E}">
        <p14:creationId xmlns:p14="http://schemas.microsoft.com/office/powerpoint/2010/main" val="3508348149"/>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782C5E18-B863-42F6-B5AD-01E5434276C6}" type="slidenum">
              <a:rPr lang="en-US" altLang="en-US"/>
              <a:pPr/>
              <a:t>‹nr.›</a:t>
            </a:fld>
            <a:endParaRPr lang="en-US" altLang="en-US"/>
          </a:p>
        </p:txBody>
      </p:sp>
    </p:spTree>
    <p:extLst>
      <p:ext uri="{BB962C8B-B14F-4D97-AF65-F5344CB8AC3E}">
        <p14:creationId xmlns:p14="http://schemas.microsoft.com/office/powerpoint/2010/main" val="339844971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33782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4450" y="33782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567BE336-CF1C-464C-8F1B-48238C302EB7}" type="slidenum">
              <a:rPr lang="en-US" altLang="en-US"/>
              <a:pPr/>
              <a:t>‹nr.›</a:t>
            </a:fld>
            <a:endParaRPr lang="en-US" altLang="en-US"/>
          </a:p>
        </p:txBody>
      </p:sp>
    </p:spTree>
    <p:extLst>
      <p:ext uri="{BB962C8B-B14F-4D97-AF65-F5344CB8AC3E}">
        <p14:creationId xmlns:p14="http://schemas.microsoft.com/office/powerpoint/2010/main" val="2125543589"/>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2AB5294D-412E-481E-94CF-EB44B867C7BC}" type="slidenum">
              <a:rPr lang="en-US" altLang="en-US"/>
              <a:pPr/>
              <a:t>‹nr.›</a:t>
            </a:fld>
            <a:endParaRPr lang="en-US" altLang="en-US"/>
          </a:p>
        </p:txBody>
      </p:sp>
    </p:spTree>
    <p:extLst>
      <p:ext uri="{BB962C8B-B14F-4D97-AF65-F5344CB8AC3E}">
        <p14:creationId xmlns:p14="http://schemas.microsoft.com/office/powerpoint/2010/main" val="113098565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E56DB31A-4F88-4300-BF5C-1A72551C53CD}" type="slidenum">
              <a:rPr lang="en-US" altLang="en-US"/>
              <a:pPr/>
              <a:t>‹nr.›</a:t>
            </a:fld>
            <a:endParaRPr lang="en-US" altLang="en-US"/>
          </a:p>
        </p:txBody>
      </p:sp>
    </p:spTree>
    <p:extLst>
      <p:ext uri="{BB962C8B-B14F-4D97-AF65-F5344CB8AC3E}">
        <p14:creationId xmlns:p14="http://schemas.microsoft.com/office/powerpoint/2010/main" val="390540785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04E8DE33-34BF-4AE2-9A6F-D0740957C216}" type="slidenum">
              <a:rPr lang="en-US" altLang="en-US"/>
              <a:pPr/>
              <a:t>‹nr.›</a:t>
            </a:fld>
            <a:endParaRPr lang="en-US" altLang="en-US"/>
          </a:p>
        </p:txBody>
      </p:sp>
    </p:spTree>
    <p:extLst>
      <p:ext uri="{BB962C8B-B14F-4D97-AF65-F5344CB8AC3E}">
        <p14:creationId xmlns:p14="http://schemas.microsoft.com/office/powerpoint/2010/main" val="325332215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95C40208-7D48-404C-8797-C74A103B299D}" type="slidenum">
              <a:rPr lang="en-US" altLang="en-US"/>
              <a:pPr/>
              <a:t>‹nr.›</a:t>
            </a:fld>
            <a:endParaRPr lang="en-US" altLang="en-US"/>
          </a:p>
        </p:txBody>
      </p:sp>
    </p:spTree>
    <p:extLst>
      <p:ext uri="{BB962C8B-B14F-4D97-AF65-F5344CB8AC3E}">
        <p14:creationId xmlns:p14="http://schemas.microsoft.com/office/powerpoint/2010/main" val="3598178164"/>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2C55D2A2-2FBC-40A9-87A7-294DDBB95CAA}" type="slidenum">
              <a:rPr lang="en-US" altLang="en-US"/>
              <a:pPr/>
              <a:t>‹nr.›</a:t>
            </a:fld>
            <a:endParaRPr lang="en-US" altLang="en-US"/>
          </a:p>
        </p:txBody>
      </p:sp>
    </p:spTree>
    <p:extLst>
      <p:ext uri="{BB962C8B-B14F-4D97-AF65-F5344CB8AC3E}">
        <p14:creationId xmlns:p14="http://schemas.microsoft.com/office/powerpoint/2010/main" val="4140214919"/>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9F4C25A3-A977-4F83-986C-F7D2A0E451F1}" type="slidenum">
              <a:rPr lang="en-US" altLang="en-US"/>
              <a:pPr/>
              <a:t>‹nr.›</a:t>
            </a:fld>
            <a:endParaRPr lang="en-US" altLang="en-US"/>
          </a:p>
        </p:txBody>
      </p:sp>
    </p:spTree>
    <p:extLst>
      <p:ext uri="{BB962C8B-B14F-4D97-AF65-F5344CB8AC3E}">
        <p14:creationId xmlns:p14="http://schemas.microsoft.com/office/powerpoint/2010/main" val="2347011636"/>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125" y="990600"/>
            <a:ext cx="1031875" cy="4711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990600"/>
            <a:ext cx="2943225" cy="471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A25A05F3-47BB-4566-9745-2F5A5DAAAD03}" type="slidenum">
              <a:rPr lang="en-US" altLang="en-US"/>
              <a:pPr/>
              <a:t>‹nr.›</a:t>
            </a:fld>
            <a:endParaRPr lang="en-US" altLang="en-US"/>
          </a:p>
        </p:txBody>
      </p:sp>
    </p:spTree>
    <p:extLst>
      <p:ext uri="{BB962C8B-B14F-4D97-AF65-F5344CB8AC3E}">
        <p14:creationId xmlns:p14="http://schemas.microsoft.com/office/powerpoint/2010/main" val="1937498930"/>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2611905F-62DB-4E77-84F9-172F84835C79}" type="slidenum">
              <a:rPr lang="en-US" altLang="en-US"/>
              <a:pPr/>
              <a:t>‹nr.›</a:t>
            </a:fld>
            <a:endParaRPr lang="en-US" altLang="en-US"/>
          </a:p>
        </p:txBody>
      </p:sp>
    </p:spTree>
    <p:extLst>
      <p:ext uri="{BB962C8B-B14F-4D97-AF65-F5344CB8AC3E}">
        <p14:creationId xmlns:p14="http://schemas.microsoft.com/office/powerpoint/2010/main" val="343623024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09535190-47F2-43AC-B6E4-CC29EE4A4695}" type="slidenum">
              <a:rPr lang="en-US" altLang="en-US"/>
              <a:pPr/>
              <a:t>‹nr.›</a:t>
            </a:fld>
            <a:endParaRPr lang="en-US" altLang="en-US"/>
          </a:p>
        </p:txBody>
      </p:sp>
    </p:spTree>
    <p:extLst>
      <p:ext uri="{BB962C8B-B14F-4D97-AF65-F5344CB8AC3E}">
        <p14:creationId xmlns:p14="http://schemas.microsoft.com/office/powerpoint/2010/main" val="135709912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ext Box 2"/>
          <p:cNvSpPr txBox="1">
            <a:spLocks noGrp="1" noChangeArrowheads="1"/>
          </p:cNvSpPr>
          <p:nvPr>
            <p:ph type="sldNum" sz="quarter" idx="10"/>
          </p:nvPr>
        </p:nvSpPr>
        <p:spPr>
          <a:ln/>
        </p:spPr>
        <p:txBody>
          <a:bodyPr/>
          <a:lstStyle>
            <a:lvl1pPr>
              <a:defRPr/>
            </a:lvl1pPr>
          </a:lstStyle>
          <a:p>
            <a:fld id="{A67F6655-FAA5-4847-BEFF-4112D7C2A21D}" type="slidenum">
              <a:rPr lang="en-US" altLang="en-US"/>
              <a:pPr/>
              <a:t>‹nr.›</a:t>
            </a:fld>
            <a:endParaRPr lang="en-US" altLang="en-US"/>
          </a:p>
        </p:txBody>
      </p:sp>
    </p:spTree>
    <p:extLst>
      <p:ext uri="{BB962C8B-B14F-4D97-AF65-F5344CB8AC3E}">
        <p14:creationId xmlns:p14="http://schemas.microsoft.com/office/powerpoint/2010/main" val="3893813293"/>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5F158143-529D-4270-B530-96A8732386F4}" type="slidenum">
              <a:rPr lang="en-US" altLang="en-US"/>
              <a:pPr/>
              <a:t>‹nr.›</a:t>
            </a:fld>
            <a:endParaRPr lang="en-US" altLang="en-US"/>
          </a:p>
        </p:txBody>
      </p:sp>
    </p:spTree>
    <p:extLst>
      <p:ext uri="{BB962C8B-B14F-4D97-AF65-F5344CB8AC3E}">
        <p14:creationId xmlns:p14="http://schemas.microsoft.com/office/powerpoint/2010/main" val="2688779304"/>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fld id="{E632F522-9D84-4934-8AAD-65D09B24F795}" type="slidenum">
              <a:rPr lang="en-US" altLang="en-US"/>
              <a:pPr/>
              <a:t>‹nr.›</a:t>
            </a:fld>
            <a:endParaRPr lang="en-US" altLang="en-US"/>
          </a:p>
        </p:txBody>
      </p:sp>
    </p:spTree>
    <p:extLst>
      <p:ext uri="{BB962C8B-B14F-4D97-AF65-F5344CB8AC3E}">
        <p14:creationId xmlns:p14="http://schemas.microsoft.com/office/powerpoint/2010/main" val="3522591724"/>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fld id="{F877B0F3-8AD2-4D0E-A2FD-F33CF8BB08B3}" type="slidenum">
              <a:rPr lang="en-US" altLang="en-US"/>
              <a:pPr/>
              <a:t>‹nr.›</a:t>
            </a:fld>
            <a:endParaRPr lang="en-US" altLang="en-US"/>
          </a:p>
        </p:txBody>
      </p:sp>
    </p:spTree>
    <p:extLst>
      <p:ext uri="{BB962C8B-B14F-4D97-AF65-F5344CB8AC3E}">
        <p14:creationId xmlns:p14="http://schemas.microsoft.com/office/powerpoint/2010/main" val="2373530363"/>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fld id="{7FB0EA23-E29E-4352-B59B-5FDEED54E523}" type="slidenum">
              <a:rPr lang="en-US" altLang="en-US"/>
              <a:pPr/>
              <a:t>‹nr.›</a:t>
            </a:fld>
            <a:endParaRPr lang="en-US" altLang="en-US"/>
          </a:p>
        </p:txBody>
      </p:sp>
    </p:spTree>
    <p:extLst>
      <p:ext uri="{BB962C8B-B14F-4D97-AF65-F5344CB8AC3E}">
        <p14:creationId xmlns:p14="http://schemas.microsoft.com/office/powerpoint/2010/main" val="337543923"/>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DF24863A-2521-4E24-890A-B6A2377CD239}" type="slidenum">
              <a:rPr lang="en-US" altLang="en-US"/>
              <a:pPr/>
              <a:t>‹nr.›</a:t>
            </a:fld>
            <a:endParaRPr lang="en-US" altLang="en-US"/>
          </a:p>
        </p:txBody>
      </p:sp>
    </p:spTree>
    <p:extLst>
      <p:ext uri="{BB962C8B-B14F-4D97-AF65-F5344CB8AC3E}">
        <p14:creationId xmlns:p14="http://schemas.microsoft.com/office/powerpoint/2010/main" val="985615665"/>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619CD64E-7724-42EE-8C38-F11B3F570883}" type="slidenum">
              <a:rPr lang="en-US" altLang="en-US"/>
              <a:pPr/>
              <a:t>‹nr.›</a:t>
            </a:fld>
            <a:endParaRPr lang="en-US" altLang="en-US"/>
          </a:p>
        </p:txBody>
      </p:sp>
    </p:spTree>
    <p:extLst>
      <p:ext uri="{BB962C8B-B14F-4D97-AF65-F5344CB8AC3E}">
        <p14:creationId xmlns:p14="http://schemas.microsoft.com/office/powerpoint/2010/main" val="411975223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91067963-CEA4-47AE-883F-CDF3FFCA97BB}" type="slidenum">
              <a:rPr lang="en-US" altLang="en-US"/>
              <a:pPr/>
              <a:t>‹nr.›</a:t>
            </a:fld>
            <a:endParaRPr lang="en-US" altLang="en-US"/>
          </a:p>
        </p:txBody>
      </p:sp>
    </p:spTree>
    <p:extLst>
      <p:ext uri="{BB962C8B-B14F-4D97-AF65-F5344CB8AC3E}">
        <p14:creationId xmlns:p14="http://schemas.microsoft.com/office/powerpoint/2010/main" val="1060597311"/>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22495A0D-6419-4685-A6CD-24E9BBB2A2CA}" type="slidenum">
              <a:rPr lang="en-US" altLang="en-US"/>
              <a:pPr/>
              <a:t>‹nr.›</a:t>
            </a:fld>
            <a:endParaRPr lang="en-US" altLang="en-US"/>
          </a:p>
        </p:txBody>
      </p:sp>
    </p:spTree>
    <p:extLst>
      <p:ext uri="{BB962C8B-B14F-4D97-AF65-F5344CB8AC3E}">
        <p14:creationId xmlns:p14="http://schemas.microsoft.com/office/powerpoint/2010/main" val="1067446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7800"/>
            <a:ext cx="20574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7800"/>
            <a:ext cx="6019800" cy="594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5497F76C-1265-4AC3-803F-27F08A3B9940}" type="slidenum">
              <a:rPr lang="en-US" altLang="en-US"/>
              <a:pPr/>
              <a:t>‹nr.›</a:t>
            </a:fld>
            <a:endParaRPr lang="en-US" altLang="en-US"/>
          </a:p>
        </p:txBody>
      </p:sp>
    </p:spTree>
    <p:extLst>
      <p:ext uri="{BB962C8B-B14F-4D97-AF65-F5344CB8AC3E}">
        <p14:creationId xmlns:p14="http://schemas.microsoft.com/office/powerpoint/2010/main" val="3723874319"/>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2D746A83-8BA9-4FB0-B55D-A700F72F8EA0}" type="slidenum">
              <a:rPr lang="en-US" altLang="en-US"/>
              <a:pPr/>
              <a:t>‹nr.›</a:t>
            </a:fld>
            <a:endParaRPr lang="en-US" altLang="en-US"/>
          </a:p>
        </p:txBody>
      </p:sp>
    </p:spTree>
    <p:extLst>
      <p:ext uri="{BB962C8B-B14F-4D97-AF65-F5344CB8AC3E}">
        <p14:creationId xmlns:p14="http://schemas.microsoft.com/office/powerpoint/2010/main" val="268494405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Gill Sans" charset="0"/>
              </a:rPr>
              <a:t>Sleep de afbeelding naar de tijdelijke aanduiding of klik op het pictogram als u een afbeelding wilt toevoegen</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ext Box 2"/>
          <p:cNvSpPr txBox="1">
            <a:spLocks noGrp="1" noChangeArrowheads="1"/>
          </p:cNvSpPr>
          <p:nvPr>
            <p:ph type="sldNum" sz="quarter" idx="10"/>
          </p:nvPr>
        </p:nvSpPr>
        <p:spPr>
          <a:ln/>
        </p:spPr>
        <p:txBody>
          <a:bodyPr/>
          <a:lstStyle>
            <a:lvl1pPr>
              <a:defRPr/>
            </a:lvl1pPr>
          </a:lstStyle>
          <a:p>
            <a:fld id="{A683A64F-C2BF-45C9-B820-51C1B605B10F}" type="slidenum">
              <a:rPr lang="en-US" altLang="en-US"/>
              <a:pPr/>
              <a:t>‹nr.›</a:t>
            </a:fld>
            <a:endParaRPr lang="en-US" altLang="en-US"/>
          </a:p>
        </p:txBody>
      </p:sp>
    </p:spTree>
    <p:extLst>
      <p:ext uri="{BB962C8B-B14F-4D97-AF65-F5344CB8AC3E}">
        <p14:creationId xmlns:p14="http://schemas.microsoft.com/office/powerpoint/2010/main" val="3980949954"/>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B6CC7DA3-8B61-4496-9ECA-E9D3BC637939}" type="slidenum">
              <a:rPr lang="en-US" altLang="en-US"/>
              <a:pPr/>
              <a:t>‹nr.›</a:t>
            </a:fld>
            <a:endParaRPr lang="en-US" altLang="en-US"/>
          </a:p>
        </p:txBody>
      </p:sp>
    </p:spTree>
    <p:extLst>
      <p:ext uri="{BB962C8B-B14F-4D97-AF65-F5344CB8AC3E}">
        <p14:creationId xmlns:p14="http://schemas.microsoft.com/office/powerpoint/2010/main" val="141254385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fld id="{179C1D24-1ACC-4BD6-BE83-A6B261EE1151}" type="slidenum">
              <a:rPr lang="en-US" altLang="en-US"/>
              <a:pPr/>
              <a:t>‹nr.›</a:t>
            </a:fld>
            <a:endParaRPr lang="en-US" altLang="en-US"/>
          </a:p>
        </p:txBody>
      </p:sp>
    </p:spTree>
    <p:extLst>
      <p:ext uri="{BB962C8B-B14F-4D97-AF65-F5344CB8AC3E}">
        <p14:creationId xmlns:p14="http://schemas.microsoft.com/office/powerpoint/2010/main" val="2373747523"/>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fld id="{C725B569-963B-40E8-949E-CED036B7EF6D}" type="slidenum">
              <a:rPr lang="en-US" altLang="en-US"/>
              <a:pPr/>
              <a:t>‹nr.›</a:t>
            </a:fld>
            <a:endParaRPr lang="en-US" altLang="en-US"/>
          </a:p>
        </p:txBody>
      </p:sp>
    </p:spTree>
    <p:extLst>
      <p:ext uri="{BB962C8B-B14F-4D97-AF65-F5344CB8AC3E}">
        <p14:creationId xmlns:p14="http://schemas.microsoft.com/office/powerpoint/2010/main" val="1018060035"/>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fld id="{A99FA778-44A1-4084-86A3-52D9C206CDD6}" type="slidenum">
              <a:rPr lang="en-US" altLang="en-US"/>
              <a:pPr/>
              <a:t>‹nr.›</a:t>
            </a:fld>
            <a:endParaRPr lang="en-US" altLang="en-US"/>
          </a:p>
        </p:txBody>
      </p:sp>
    </p:spTree>
    <p:extLst>
      <p:ext uri="{BB962C8B-B14F-4D97-AF65-F5344CB8AC3E}">
        <p14:creationId xmlns:p14="http://schemas.microsoft.com/office/powerpoint/2010/main" val="4122981946"/>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fld id="{77F5A85B-8114-42B3-A8C9-409A67BEE687}" type="slidenum">
              <a:rPr lang="en-US" altLang="en-US"/>
              <a:pPr/>
              <a:t>‹nr.›</a:t>
            </a:fld>
            <a:endParaRPr lang="en-US" altLang="en-US"/>
          </a:p>
        </p:txBody>
      </p:sp>
    </p:spTree>
    <p:extLst>
      <p:ext uri="{BB962C8B-B14F-4D97-AF65-F5344CB8AC3E}">
        <p14:creationId xmlns:p14="http://schemas.microsoft.com/office/powerpoint/2010/main" val="1116663204"/>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fld id="{8776D7B7-E6D9-4021-B998-49D6FF7EA75B}" type="slidenum">
              <a:rPr lang="en-US" altLang="en-US"/>
              <a:pPr/>
              <a:t>‹nr.›</a:t>
            </a:fld>
            <a:endParaRPr lang="en-US" altLang="en-US"/>
          </a:p>
        </p:txBody>
      </p:sp>
    </p:spTree>
    <p:extLst>
      <p:ext uri="{BB962C8B-B14F-4D97-AF65-F5344CB8AC3E}">
        <p14:creationId xmlns:p14="http://schemas.microsoft.com/office/powerpoint/2010/main" val="3805309357"/>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fld id="{1FB4ED88-DD61-4FCA-9467-20B79A7FBB3A}" type="slidenum">
              <a:rPr lang="en-US" altLang="en-US"/>
              <a:pPr/>
              <a:t>‹nr.›</a:t>
            </a:fld>
            <a:endParaRPr lang="en-US" altLang="en-US"/>
          </a:p>
        </p:txBody>
      </p:sp>
    </p:spTree>
    <p:extLst>
      <p:ext uri="{BB962C8B-B14F-4D97-AF65-F5344CB8AC3E}">
        <p14:creationId xmlns:p14="http://schemas.microsoft.com/office/powerpoint/2010/main" val="2129735776"/>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fld id="{B5F04433-98D6-41F6-9AB7-80B005376153}" type="slidenum">
              <a:rPr lang="en-US" altLang="en-US"/>
              <a:pPr/>
              <a:t>‹nr.›</a:t>
            </a:fld>
            <a:endParaRPr lang="en-US" altLang="en-US"/>
          </a:p>
        </p:txBody>
      </p:sp>
    </p:spTree>
    <p:extLst>
      <p:ext uri="{BB962C8B-B14F-4D97-AF65-F5344CB8AC3E}">
        <p14:creationId xmlns:p14="http://schemas.microsoft.com/office/powerpoint/2010/main" val="647232648"/>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2D0347CC-A9D9-4F84-88B8-E8D38A24A401}" type="slidenum">
              <a:rPr lang="en-US" altLang="en-US"/>
              <a:pPr/>
              <a:t>‹nr.›</a:t>
            </a:fld>
            <a:endParaRPr lang="en-US" altLang="en-US"/>
          </a:p>
        </p:txBody>
      </p:sp>
    </p:spTree>
    <p:extLst>
      <p:ext uri="{BB962C8B-B14F-4D97-AF65-F5344CB8AC3E}">
        <p14:creationId xmlns:p14="http://schemas.microsoft.com/office/powerpoint/2010/main" val="371609332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8BAA32EB-2B59-4B4B-8A7A-6F4292DD42AE}" type="slidenum">
              <a:rPr lang="en-US" altLang="en-US"/>
              <a:pPr/>
              <a:t>‹nr.›</a:t>
            </a:fld>
            <a:endParaRPr lang="en-US" altLang="en-US"/>
          </a:p>
        </p:txBody>
      </p:sp>
    </p:spTree>
    <p:extLst>
      <p:ext uri="{BB962C8B-B14F-4D97-AF65-F5344CB8AC3E}">
        <p14:creationId xmlns:p14="http://schemas.microsoft.com/office/powerpoint/2010/main" val="240419282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89000" y="2095500"/>
            <a:ext cx="73660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dirty="0" err="1" smtClean="0">
                <a:sym typeface="Gill Sans" charset="0"/>
              </a:rPr>
              <a:t>Titelstijl</a:t>
            </a:r>
            <a:r>
              <a:rPr lang="en-US" altLang="en-US" dirty="0" smtClean="0">
                <a:sym typeface="Gill Sans" charset="0"/>
              </a:rPr>
              <a:t> van model </a:t>
            </a:r>
            <a:r>
              <a:rPr lang="en-US" altLang="en-US" dirty="0" err="1" smtClean="0">
                <a:sym typeface="Gill Sans" charset="0"/>
              </a:rPr>
              <a:t>bewerken</a:t>
            </a:r>
            <a:endParaRPr lang="en-US" altLang="en-US" dirty="0" smtClean="0">
              <a:sym typeface="Gill Sans" charset="0"/>
            </a:endParaRPr>
          </a:p>
        </p:txBody>
      </p:sp>
      <p:sp>
        <p:nvSpPr>
          <p:cNvPr id="2" name="Text Box 2"/>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45CB9F4D-84D1-47FE-B486-710F7C0E9AD9}"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xmlns:p14="http://schemas.microsoft.com/office/powerpoint/2010/main"/>
  <p:hf hdr="0" ftr="0" dt="0"/>
  <p:txStyles>
    <p:titleStyle>
      <a:lvl1pPr algn="ctr" rtl="0" eaLnBrk="1" fontAlgn="base" hangingPunct="1">
        <a:spcBef>
          <a:spcPct val="0"/>
        </a:spcBef>
        <a:spcAft>
          <a:spcPct val="0"/>
        </a:spcAft>
        <a:defRPr sz="5600">
          <a:solidFill>
            <a:schemeClr val="tx1"/>
          </a:solidFill>
          <a:latin typeface="+mj-lt"/>
          <a:ea typeface="+mj-ea"/>
          <a:cs typeface="+mj-cs"/>
          <a:sym typeface="Gill Sans" charset="0"/>
        </a:defRPr>
      </a:lvl1pPr>
      <a:lvl2pPr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eaLnBrk="1" fontAlgn="base" hangingPunct="1">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1" fontAlgn="base" hangingPunct="1">
        <a:spcBef>
          <a:spcPct val="0"/>
        </a:spcBef>
        <a:spcAft>
          <a:spcPct val="0"/>
        </a:spcAft>
        <a:buChar char="•"/>
        <a:defRPr sz="2400">
          <a:solidFill>
            <a:schemeClr val="tx1"/>
          </a:solidFill>
          <a:latin typeface="+mn-lt"/>
          <a:ea typeface="+mn-ea"/>
          <a:cs typeface="+mn-cs"/>
          <a:sym typeface="Gill Sans" charset="0"/>
        </a:defRPr>
      </a:lvl1pPr>
      <a:lvl2pPr marL="742950" indent="-285750" algn="ctr" rtl="0" eaLnBrk="1" fontAlgn="base" hangingPunct="1">
        <a:spcBef>
          <a:spcPct val="0"/>
        </a:spcBef>
        <a:spcAft>
          <a:spcPct val="0"/>
        </a:spcAft>
        <a:buChar char="–"/>
        <a:defRPr sz="2400">
          <a:solidFill>
            <a:schemeClr val="tx1"/>
          </a:solidFill>
          <a:latin typeface="+mn-lt"/>
          <a:ea typeface="+mn-ea"/>
          <a:cs typeface="+mn-cs"/>
          <a:sym typeface="Gill Sans" charset="0"/>
        </a:defRPr>
      </a:lvl2pPr>
      <a:lvl3pPr marL="1143000" indent="-228600" algn="ctr" rtl="0" eaLnBrk="1" fontAlgn="base" hangingPunct="1">
        <a:spcBef>
          <a:spcPct val="0"/>
        </a:spcBef>
        <a:spcAft>
          <a:spcPct val="0"/>
        </a:spcAft>
        <a:buChar char="•"/>
        <a:defRPr sz="2400">
          <a:solidFill>
            <a:schemeClr val="tx1"/>
          </a:solidFill>
          <a:latin typeface="+mn-lt"/>
          <a:ea typeface="+mn-ea"/>
          <a:cs typeface="+mn-cs"/>
          <a:sym typeface="Gill Sans" charset="0"/>
        </a:defRPr>
      </a:lvl3pPr>
      <a:lvl4pPr marL="1600200" indent="-228600" algn="ctr" rtl="0" eaLnBrk="1" fontAlgn="base" hangingPunct="1">
        <a:spcBef>
          <a:spcPct val="0"/>
        </a:spcBef>
        <a:spcAft>
          <a:spcPct val="0"/>
        </a:spcAft>
        <a:buChar char="–"/>
        <a:defRPr sz="2400">
          <a:solidFill>
            <a:schemeClr val="tx1"/>
          </a:solidFill>
          <a:latin typeface="+mn-lt"/>
          <a:ea typeface="+mn-ea"/>
          <a:cs typeface="+mn-cs"/>
          <a:sym typeface="Gill Sans" charset="0"/>
        </a:defRPr>
      </a:lvl4pPr>
      <a:lvl5pPr marL="2057400" indent="-228600" algn="ctr" rtl="0" eaLnBrk="1" fontAlgn="base" hangingPunct="1">
        <a:spcBef>
          <a:spcPct val="0"/>
        </a:spcBef>
        <a:spcAft>
          <a:spcPct val="0"/>
        </a:spcAft>
        <a:buChar char="»"/>
        <a:defRPr sz="2400">
          <a:solidFill>
            <a:schemeClr val="tx1"/>
          </a:solidFill>
          <a:latin typeface="+mn-lt"/>
          <a:ea typeface="+mn-ea"/>
          <a:cs typeface="+mn-cs"/>
          <a:sym typeface="Gill Sans" charset="0"/>
        </a:defRPr>
      </a:lvl5pPr>
      <a:lvl6pPr marL="457200" algn="ctr" rtl="0" eaLnBrk="1" fontAlgn="base" hangingPunct="1">
        <a:spcBef>
          <a:spcPct val="0"/>
        </a:spcBef>
        <a:spcAft>
          <a:spcPct val="0"/>
        </a:spcAft>
        <a:defRPr sz="2400">
          <a:solidFill>
            <a:schemeClr val="tx1"/>
          </a:solidFill>
          <a:latin typeface="+mn-lt"/>
          <a:ea typeface="+mn-ea"/>
          <a:cs typeface="+mn-cs"/>
          <a:sym typeface="Gill Sans" charset="0"/>
        </a:defRPr>
      </a:lvl6pPr>
      <a:lvl7pPr marL="914400" algn="ctr" rtl="0" eaLnBrk="1" fontAlgn="base" hangingPunct="1">
        <a:spcBef>
          <a:spcPct val="0"/>
        </a:spcBef>
        <a:spcAft>
          <a:spcPct val="0"/>
        </a:spcAft>
        <a:defRPr sz="2400">
          <a:solidFill>
            <a:schemeClr val="tx1"/>
          </a:solidFill>
          <a:latin typeface="+mn-lt"/>
          <a:ea typeface="+mn-ea"/>
          <a:cs typeface="+mn-cs"/>
          <a:sym typeface="Gill Sans" charset="0"/>
        </a:defRPr>
      </a:lvl7pPr>
      <a:lvl8pPr marL="1371600" algn="ctr" rtl="0" eaLnBrk="1" fontAlgn="base" hangingPunct="1">
        <a:spcBef>
          <a:spcPct val="0"/>
        </a:spcBef>
        <a:spcAft>
          <a:spcPct val="0"/>
        </a:spcAft>
        <a:defRPr sz="2400">
          <a:solidFill>
            <a:schemeClr val="tx1"/>
          </a:solidFill>
          <a:latin typeface="+mn-lt"/>
          <a:ea typeface="+mn-ea"/>
          <a:cs typeface="+mn-cs"/>
          <a:sym typeface="Gill Sans" charset="0"/>
        </a:defRPr>
      </a:lvl8pPr>
      <a:lvl9pPr marL="1828800" algn="ctr" rtl="0" eaLnBrk="1" fontAlgn="base" hangingPunct="1">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889000" y="177800"/>
            <a:ext cx="736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Gill Sans" charset="0"/>
              </a:rPr>
              <a:t>Click to edit Master title style</a:t>
            </a:r>
          </a:p>
        </p:txBody>
      </p:sp>
      <p:sp>
        <p:nvSpPr>
          <p:cNvPr id="9219" name="Rectangle 2"/>
          <p:cNvSpPr>
            <a:spLocks noGrp="1" noChangeArrowheads="1"/>
          </p:cNvSpPr>
          <p:nvPr>
            <p:ph type="body" idx="1"/>
          </p:nvPr>
        </p:nvSpPr>
        <p:spPr bwMode="auto">
          <a:xfrm>
            <a:off x="889000" y="1943100"/>
            <a:ext cx="35433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2" name="Text Box 3"/>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EB6A08F2-63F6-4A1A-98B9-49954A706600}"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ransition xmlns:p14="http://schemas.microsoft.com/office/powerpoint/2010/main"/>
  <p:hf hdr="0" ftr="0" dt="0"/>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889000" y="177800"/>
            <a:ext cx="736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Gill Sans" charset="0"/>
              </a:rPr>
              <a:t>Click to edit Master title style</a:t>
            </a:r>
          </a:p>
        </p:txBody>
      </p:sp>
      <p:sp>
        <p:nvSpPr>
          <p:cNvPr id="10243" name="Rectangle 2"/>
          <p:cNvSpPr>
            <a:spLocks noGrp="1" noChangeArrowheads="1"/>
          </p:cNvSpPr>
          <p:nvPr>
            <p:ph type="body" idx="1"/>
          </p:nvPr>
        </p:nvSpPr>
        <p:spPr bwMode="auto">
          <a:xfrm>
            <a:off x="889000" y="1943100"/>
            <a:ext cx="73660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2" name="Text Box 3"/>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8F5E859C-0130-4346-BBDB-39A8409AB5AB}"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ransition xmlns:p14="http://schemas.microsoft.com/office/powerpoint/2010/main"/>
  <p:hf hdr="0" ftr="0" dt="0"/>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889000" y="177800"/>
            <a:ext cx="736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Gill Sans" charset="0"/>
              </a:rPr>
              <a:t>Click to edit Master title style</a:t>
            </a:r>
          </a:p>
        </p:txBody>
      </p:sp>
      <p:sp>
        <p:nvSpPr>
          <p:cNvPr id="11267" name="Rectangle 2"/>
          <p:cNvSpPr>
            <a:spLocks noGrp="1" noChangeArrowheads="1"/>
          </p:cNvSpPr>
          <p:nvPr>
            <p:ph type="body" idx="1"/>
          </p:nvPr>
        </p:nvSpPr>
        <p:spPr bwMode="auto">
          <a:xfrm>
            <a:off x="889000" y="1943100"/>
            <a:ext cx="35433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2" name="Text Box 3"/>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924D4DCB-F67F-4D37-AE6C-6393205C0F1B}"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ransition xmlns:p14="http://schemas.microsoft.com/office/powerpoint/2010/main"/>
  <p:hf hdr="0" ftr="0" dt="0"/>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eaLnBrk="0" fontAlgn="base" hangingPunct="0">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EBDB4465-CD25-408C-9602-2EF7B34CD4ED}" type="datetimeFigureOut">
              <a:rPr lang="en-GB"/>
              <a:pPr/>
              <a:t>1/18/16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53F63E6-7142-449F-A6E7-5FD2B10B335D}"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err="1" smtClean="0"/>
              <a:t>Titelstijl</a:t>
            </a:r>
            <a:r>
              <a:rPr lang="en-US" dirty="0" smtClean="0"/>
              <a:t> van model </a:t>
            </a:r>
            <a:r>
              <a:rPr lang="en-US" dirty="0" err="1" smtClean="0"/>
              <a:t>bewerken</a:t>
            </a:r>
            <a:endParaRPr lang="en-GB"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GB"/>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76645-0A13-9849-ADAB-EF7CCD03E974}" type="datetimeFigureOut">
              <a:rPr lang="nl-NL" smtClean="0"/>
              <a:t>1/18/16</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E2F7F-8E1E-B24E-B0F6-8F78802C621D}" type="slidenum">
              <a:rPr lang="en-GB" smtClean="0"/>
              <a:t>‹nr.›</a:t>
            </a:fld>
            <a:endParaRPr lang="en-GB"/>
          </a:p>
        </p:txBody>
      </p:sp>
    </p:spTree>
    <p:extLst>
      <p:ext uri="{BB962C8B-B14F-4D97-AF65-F5344CB8AC3E}">
        <p14:creationId xmlns:p14="http://schemas.microsoft.com/office/powerpoint/2010/main" val="245769148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889000" y="3530600"/>
            <a:ext cx="7366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2051" name="Rectangle 2"/>
          <p:cNvSpPr>
            <a:spLocks noGrp="1" noChangeArrowheads="1"/>
          </p:cNvSpPr>
          <p:nvPr>
            <p:ph type="title"/>
          </p:nvPr>
        </p:nvSpPr>
        <p:spPr bwMode="auto">
          <a:xfrm>
            <a:off x="889000" y="1155700"/>
            <a:ext cx="7366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ltLang="en-US" smtClean="0">
                <a:sym typeface="Gill Sans" charset="0"/>
              </a:rPr>
              <a:t>Click to edit Master title style</a:t>
            </a:r>
          </a:p>
        </p:txBody>
      </p:sp>
      <p:sp>
        <p:nvSpPr>
          <p:cNvPr id="2" name="Text Box 3"/>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5AD41349-7057-46E0-96D1-E5978AFE9A3C}"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xmlns:p14="http://schemas.microsoft.com/office/powerpoint/2010/main"/>
  <p:hf hdr="0" ftr="0" dt="0"/>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2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buChar char="–"/>
        <a:defRPr sz="2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buChar char="•"/>
        <a:defRPr sz="2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buChar char="–"/>
        <a:defRPr sz="2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buChar char="»"/>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889000" y="5181600"/>
            <a:ext cx="7366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Gill Sans" charset="0"/>
              </a:rPr>
              <a:t>Click to edit Master title style</a:t>
            </a:r>
          </a:p>
        </p:txBody>
      </p:sp>
      <p:sp>
        <p:nvSpPr>
          <p:cNvPr id="2" name="Text Box 2"/>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6C51C27B-E339-40C9-B2BB-FF3A2E315EF8}"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ransition xmlns:p14="http://schemas.microsoft.com/office/powerpoint/2010/main"/>
  <p:hf hdr="0" ftr="0" dt="0"/>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2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buChar char="–"/>
        <a:defRPr sz="2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buChar char="•"/>
        <a:defRPr sz="2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buChar char="–"/>
        <a:defRPr sz="2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buChar char="»"/>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889000" y="5181600"/>
            <a:ext cx="7366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Gill Sans" charset="0"/>
              </a:rPr>
              <a:t>Click to edit Master title style</a:t>
            </a:r>
          </a:p>
        </p:txBody>
      </p:sp>
      <p:sp>
        <p:nvSpPr>
          <p:cNvPr id="2" name="Text Box 2"/>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94F59339-E1FF-4970-B214-E7B6BCC70839}"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xmlns:p14="http://schemas.microsoft.com/office/powerpoint/2010/main"/>
  <p:hf hdr="0" ftr="0" dt="0"/>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2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buChar char="–"/>
        <a:defRPr sz="2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buChar char="•"/>
        <a:defRPr sz="2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buChar char="–"/>
        <a:defRPr sz="2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buChar char="»"/>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44500" y="3378200"/>
            <a:ext cx="4127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5123" name="Rectangle 2"/>
          <p:cNvSpPr>
            <a:spLocks noGrp="1" noChangeArrowheads="1"/>
          </p:cNvSpPr>
          <p:nvPr>
            <p:ph type="title"/>
          </p:nvPr>
        </p:nvSpPr>
        <p:spPr bwMode="auto">
          <a:xfrm>
            <a:off x="444500" y="990600"/>
            <a:ext cx="4127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ltLang="en-US" smtClean="0">
                <a:sym typeface="Gill Sans" charset="0"/>
              </a:rPr>
              <a:t>Click to edit Master title style</a:t>
            </a:r>
          </a:p>
        </p:txBody>
      </p:sp>
      <p:sp>
        <p:nvSpPr>
          <p:cNvPr id="2" name="Text Box 3"/>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800B05B8-CCAC-4A8B-AAC1-EB5F7A045942}"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hf hdr="0" ftr="0" dt="0"/>
  <p:txStyles>
    <p:titleStyle>
      <a:lvl1pPr algn="ctr" rtl="0" eaLnBrk="0" fontAlgn="base" hangingPunct="0">
        <a:spcBef>
          <a:spcPct val="0"/>
        </a:spcBef>
        <a:spcAft>
          <a:spcPct val="0"/>
        </a:spcAft>
        <a:defRPr sz="4800">
          <a:solidFill>
            <a:schemeClr val="tx1"/>
          </a:solidFill>
          <a:latin typeface="+mj-lt"/>
          <a:ea typeface="+mj-ea"/>
          <a:cs typeface="+mj-cs"/>
          <a:sym typeface="Gill Sans" charset="0"/>
        </a:defRPr>
      </a:lvl1pPr>
      <a:lvl2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22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buChar char="–"/>
        <a:defRPr sz="22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buChar char="•"/>
        <a:defRPr sz="22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buChar char="–"/>
        <a:defRPr sz="22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buChar char="»"/>
        <a:defRPr sz="2200">
          <a:solidFill>
            <a:schemeClr val="tx1"/>
          </a:solidFill>
          <a:latin typeface="+mn-lt"/>
          <a:ea typeface="+mn-ea"/>
          <a:cs typeface="+mn-cs"/>
          <a:sym typeface="Gill Sans" charset="0"/>
        </a:defRPr>
      </a:lvl5pPr>
      <a:lvl6pPr marL="457200" algn="ctr" rtl="0" fontAlgn="base">
        <a:spcBef>
          <a:spcPct val="0"/>
        </a:spcBef>
        <a:spcAft>
          <a:spcPct val="0"/>
        </a:spcAft>
        <a:defRPr sz="2200">
          <a:solidFill>
            <a:schemeClr val="tx1"/>
          </a:solidFill>
          <a:latin typeface="+mn-lt"/>
          <a:ea typeface="+mn-ea"/>
          <a:cs typeface="+mn-cs"/>
          <a:sym typeface="Gill Sans" charset="0"/>
        </a:defRPr>
      </a:lvl6pPr>
      <a:lvl7pPr marL="914400" algn="ctr" rtl="0" fontAlgn="base">
        <a:spcBef>
          <a:spcPct val="0"/>
        </a:spcBef>
        <a:spcAft>
          <a:spcPct val="0"/>
        </a:spcAft>
        <a:defRPr sz="2200">
          <a:solidFill>
            <a:schemeClr val="tx1"/>
          </a:solidFill>
          <a:latin typeface="+mn-lt"/>
          <a:ea typeface="+mn-ea"/>
          <a:cs typeface="+mn-cs"/>
          <a:sym typeface="Gill Sans" charset="0"/>
        </a:defRPr>
      </a:lvl7pPr>
      <a:lvl8pPr marL="1371600" algn="ctr" rtl="0" fontAlgn="base">
        <a:spcBef>
          <a:spcPct val="0"/>
        </a:spcBef>
        <a:spcAft>
          <a:spcPct val="0"/>
        </a:spcAft>
        <a:defRPr sz="2200">
          <a:solidFill>
            <a:schemeClr val="tx1"/>
          </a:solidFill>
          <a:latin typeface="+mn-lt"/>
          <a:ea typeface="+mn-ea"/>
          <a:cs typeface="+mn-cs"/>
          <a:sym typeface="Gill Sans" charset="0"/>
        </a:defRPr>
      </a:lvl8pPr>
      <a:lvl9pPr marL="1828800" algn="ctr" rtl="0" fontAlgn="base">
        <a:spcBef>
          <a:spcPct val="0"/>
        </a:spcBef>
        <a:spcAft>
          <a:spcPct val="0"/>
        </a:spcAft>
        <a:defRPr sz="2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44500" y="3378200"/>
            <a:ext cx="4127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6147" name="Rectangle 2"/>
          <p:cNvSpPr>
            <a:spLocks noGrp="1" noChangeArrowheads="1"/>
          </p:cNvSpPr>
          <p:nvPr>
            <p:ph type="title"/>
          </p:nvPr>
        </p:nvSpPr>
        <p:spPr bwMode="auto">
          <a:xfrm>
            <a:off x="444500" y="990600"/>
            <a:ext cx="4127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ltLang="en-US" smtClean="0">
                <a:sym typeface="Gill Sans" charset="0"/>
              </a:rPr>
              <a:t>Click to edit Master title style</a:t>
            </a:r>
          </a:p>
        </p:txBody>
      </p:sp>
      <p:sp>
        <p:nvSpPr>
          <p:cNvPr id="2" name="Text Box 3"/>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DBF9AD31-6CDE-4073-91E1-009B8E88F604}"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xmlns:p14="http://schemas.microsoft.com/office/powerpoint/2010/main"/>
  <p:hf hdr="0" ftr="0" dt="0"/>
  <p:txStyles>
    <p:titleStyle>
      <a:lvl1pPr algn="ctr" rtl="0" eaLnBrk="0" fontAlgn="base" hangingPunct="0">
        <a:spcBef>
          <a:spcPct val="0"/>
        </a:spcBef>
        <a:spcAft>
          <a:spcPct val="0"/>
        </a:spcAft>
        <a:defRPr sz="4800">
          <a:solidFill>
            <a:schemeClr val="tx1"/>
          </a:solidFill>
          <a:latin typeface="+mj-lt"/>
          <a:ea typeface="+mj-ea"/>
          <a:cs typeface="+mj-cs"/>
          <a:sym typeface="Gill Sans" charset="0"/>
        </a:defRPr>
      </a:lvl1pPr>
      <a:lvl2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buChar char="•"/>
        <a:defRPr sz="22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buChar char="–"/>
        <a:defRPr sz="22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buChar char="•"/>
        <a:defRPr sz="22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buChar char="–"/>
        <a:defRPr sz="22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buChar char="»"/>
        <a:defRPr sz="2200">
          <a:solidFill>
            <a:schemeClr val="tx1"/>
          </a:solidFill>
          <a:latin typeface="+mn-lt"/>
          <a:ea typeface="+mn-ea"/>
          <a:cs typeface="+mn-cs"/>
          <a:sym typeface="Gill Sans" charset="0"/>
        </a:defRPr>
      </a:lvl5pPr>
      <a:lvl6pPr marL="457200" algn="ctr" rtl="0" fontAlgn="base">
        <a:spcBef>
          <a:spcPct val="0"/>
        </a:spcBef>
        <a:spcAft>
          <a:spcPct val="0"/>
        </a:spcAft>
        <a:defRPr sz="2200">
          <a:solidFill>
            <a:schemeClr val="tx1"/>
          </a:solidFill>
          <a:latin typeface="+mn-lt"/>
          <a:ea typeface="+mn-ea"/>
          <a:cs typeface="+mn-cs"/>
          <a:sym typeface="Gill Sans" charset="0"/>
        </a:defRPr>
      </a:lvl6pPr>
      <a:lvl7pPr marL="914400" algn="ctr" rtl="0" fontAlgn="base">
        <a:spcBef>
          <a:spcPct val="0"/>
        </a:spcBef>
        <a:spcAft>
          <a:spcPct val="0"/>
        </a:spcAft>
        <a:defRPr sz="2200">
          <a:solidFill>
            <a:schemeClr val="tx1"/>
          </a:solidFill>
          <a:latin typeface="+mn-lt"/>
          <a:ea typeface="+mn-ea"/>
          <a:cs typeface="+mn-cs"/>
          <a:sym typeface="Gill Sans" charset="0"/>
        </a:defRPr>
      </a:lvl7pPr>
      <a:lvl8pPr marL="1371600" algn="ctr" rtl="0" fontAlgn="base">
        <a:spcBef>
          <a:spcPct val="0"/>
        </a:spcBef>
        <a:spcAft>
          <a:spcPct val="0"/>
        </a:spcAft>
        <a:defRPr sz="2200">
          <a:solidFill>
            <a:schemeClr val="tx1"/>
          </a:solidFill>
          <a:latin typeface="+mn-lt"/>
          <a:ea typeface="+mn-ea"/>
          <a:cs typeface="+mn-cs"/>
          <a:sym typeface="Gill Sans" charset="0"/>
        </a:defRPr>
      </a:lvl8pPr>
      <a:lvl9pPr marL="1828800" algn="ctr" rtl="0" fontAlgn="base">
        <a:spcBef>
          <a:spcPct val="0"/>
        </a:spcBef>
        <a:spcAft>
          <a:spcPct val="0"/>
        </a:spcAft>
        <a:defRPr sz="2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889000" y="177800"/>
            <a:ext cx="736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Gill Sans" charset="0"/>
              </a:rPr>
              <a:t>Click to edit Master title style</a:t>
            </a:r>
          </a:p>
        </p:txBody>
      </p:sp>
      <p:sp>
        <p:nvSpPr>
          <p:cNvPr id="2" name="Text Box 2"/>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EBD99354-BEE4-47A0-9925-516C04A42E4D}"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ransition xmlns:p14="http://schemas.microsoft.com/office/powerpoint/2010/main"/>
  <p:hf hdr="0" ftr="0" dt="0"/>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Text Box 1"/>
          <p:cNvSpPr txBox="1">
            <a:spLocks noGrp="1" noChangeArrowheads="1"/>
          </p:cNvSpPr>
          <p:nvPr>
            <p:ph type="sldNum" sz="quarter" idx="4"/>
          </p:nvPr>
        </p:nvSpPr>
        <p:spPr bwMode="auto">
          <a:xfrm>
            <a:off x="4445000" y="6527800"/>
            <a:ext cx="241300" cy="2540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200">
                <a:solidFill>
                  <a:schemeClr val="tx1"/>
                </a:solidFill>
                <a:ea typeface="Gill Sans" charset="0"/>
                <a:cs typeface="Gill Sans" charset="0"/>
              </a:defRPr>
            </a:lvl1pPr>
          </a:lstStyle>
          <a:p>
            <a:fld id="{12F54C16-2FB9-4759-ABFF-F607D1824896}"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xmlns:p14="http://schemas.microsoft.com/office/powerpoint/2010/main"/>
  <p:hf hdr="0" ftr="0" dt="0"/>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1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jpg"/><Relationship Id="rId1" Type="http://schemas.openxmlformats.org/officeDocument/2006/relationships/slideLayout" Target="../slideLayouts/slideLayout13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tiff"/><Relationship Id="rId1" Type="http://schemas.openxmlformats.org/officeDocument/2006/relationships/slideLayout" Target="../slideLayouts/slideLayout13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jpg"/><Relationship Id="rId1" Type="http://schemas.openxmlformats.org/officeDocument/2006/relationships/slideLayout" Target="../slideLayouts/slideLayout13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jpg"/><Relationship Id="rId1" Type="http://schemas.openxmlformats.org/officeDocument/2006/relationships/slideLayout" Target="../slideLayouts/slideLayout13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6.tiff"/><Relationship Id="rId1" Type="http://schemas.openxmlformats.org/officeDocument/2006/relationships/slideLayout" Target="../slideLayouts/slideLayout13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3.xml"/><Relationship Id="rId3" Type="http://schemas.openxmlformats.org/officeDocument/2006/relationships/image" Target="../media/image4.tif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chotatujoho.go.jp/va/com/ShikakuTop.html" TargetMode="External"/><Relationship Id="rId1" Type="http://schemas.openxmlformats.org/officeDocument/2006/relationships/slideLayout" Target="../slideLayouts/slideLayout1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3315"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000" b="1">
              <a:latin typeface="Myriad Pro" panose="020B0503030403020204" pitchFamily="34" charset="0"/>
              <a:ea typeface="Myriad Pro Bold" charset="0"/>
              <a:cs typeface="Myriad Pro Bold" charset="0"/>
              <a:sym typeface="Myriad Pro Bold" charset="0"/>
            </a:endParaRPr>
          </a:p>
        </p:txBody>
      </p:sp>
      <p:sp>
        <p:nvSpPr>
          <p:cNvPr id="13316"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13317"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13318"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13319"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13320"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13321"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el 1"/>
          <p:cNvSpPr>
            <a:spLocks noGrp="1"/>
          </p:cNvSpPr>
          <p:nvPr>
            <p:ph type="ctrTitle"/>
          </p:nvPr>
        </p:nvSpPr>
        <p:spPr>
          <a:xfrm>
            <a:off x="683568" y="1340768"/>
            <a:ext cx="7772400" cy="1874639"/>
          </a:xfrm>
        </p:spPr>
        <p:txBody>
          <a:bodyPr/>
          <a:lstStyle/>
          <a:p>
            <a:r>
              <a:rPr lang="en-US" altLang="ja-JP" b="1" dirty="0" smtClean="0">
                <a:solidFill>
                  <a:schemeClr val="tx2"/>
                </a:solidFill>
              </a:rPr>
              <a:t>Obtaining supplier </a:t>
            </a:r>
            <a:r>
              <a:rPr lang="en-US" altLang="ja-JP" b="1" dirty="0" smtClean="0">
                <a:solidFill>
                  <a:schemeClr val="tx2"/>
                </a:solidFill>
              </a:rPr>
              <a:t>qualifications </a:t>
            </a:r>
            <a:r>
              <a:rPr lang="en-US" altLang="ja-JP" b="1" dirty="0" smtClean="0">
                <a:solidFill>
                  <a:schemeClr val="tx2"/>
                </a:solidFill>
              </a:rPr>
              <a:t>to participate in tender procedures</a:t>
            </a:r>
            <a:endParaRPr lang="en-GB" b="1" dirty="0">
              <a:solidFill>
                <a:schemeClr val="tx2"/>
              </a:solidFill>
            </a:endParaRPr>
          </a:p>
        </p:txBody>
      </p:sp>
      <p:sp>
        <p:nvSpPr>
          <p:cNvPr id="3" name="Subtitel 2"/>
          <p:cNvSpPr>
            <a:spLocks noGrp="1"/>
          </p:cNvSpPr>
          <p:nvPr>
            <p:ph type="subTitle" idx="1"/>
          </p:nvPr>
        </p:nvSpPr>
        <p:spPr>
          <a:xfrm>
            <a:off x="1403648" y="4077072"/>
            <a:ext cx="6400800" cy="1752600"/>
          </a:xfrm>
        </p:spPr>
        <p:txBody>
          <a:bodyPr/>
          <a:lstStyle/>
          <a:p>
            <a:r>
              <a:rPr lang="en-GB" dirty="0" smtClean="0">
                <a:solidFill>
                  <a:srgbClr val="1F497D"/>
                </a:solidFill>
              </a:rPr>
              <a:t>Japan Tax and Public Procurement (JTPP) Helpdesk</a:t>
            </a:r>
          </a:p>
          <a:p>
            <a:pPr marL="457200" indent="-457200">
              <a:buFontTx/>
              <a:buChar char="-"/>
            </a:pPr>
            <a:r>
              <a:rPr lang="en-GB" sz="2400" i="1" dirty="0" smtClean="0">
                <a:solidFill>
                  <a:srgbClr val="1F497D"/>
                </a:solidFill>
              </a:rPr>
              <a:t>Lyckle Griek – </a:t>
            </a:r>
          </a:p>
          <a:p>
            <a:pPr marL="457200" indent="-457200">
              <a:buFontTx/>
              <a:buChar char="-"/>
            </a:pPr>
            <a:r>
              <a:rPr lang="en-GB" sz="2400" i="1" dirty="0" smtClean="0">
                <a:solidFill>
                  <a:srgbClr val="1F497D"/>
                </a:solidFill>
              </a:rPr>
              <a:t>JTTP Project manager</a:t>
            </a:r>
            <a:endParaRPr lang="en-GB" sz="2400" dirty="0">
              <a:solidFill>
                <a:srgbClr val="1F497D"/>
              </a:solidFill>
            </a:endParaRPr>
          </a:p>
        </p:txBody>
      </p:sp>
      <p:sp>
        <p:nvSpPr>
          <p:cNvPr id="133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B676F3DB-2A84-4223-93E1-50E9E9DC49C9}" type="slidenum">
              <a:rPr lang="en-US" altLang="en-US" sz="1200" b="1">
                <a:latin typeface="Myriad Pro" panose="020B0503030403020204" pitchFamily="34" charset="0"/>
                <a:ea typeface="Gill Sans" charset="0"/>
                <a:cs typeface="Gill Sans" charset="0"/>
              </a:rPr>
              <a:pPr algn="r">
                <a:spcBef>
                  <a:spcPct val="0"/>
                </a:spcBef>
                <a:buFontTx/>
                <a:buNone/>
              </a:pPr>
              <a:t>1</a:t>
            </a:fld>
            <a:endParaRPr lang="en-US" altLang="en-US" sz="1200" b="1">
              <a:latin typeface="Myriad Pro" panose="020B0503030403020204" pitchFamily="34" charset="0"/>
              <a:ea typeface="Gill Sans" charset="0"/>
              <a:cs typeface="Gill Sans" charset="0"/>
            </a:endParaRPr>
          </a:p>
        </p:txBody>
      </p:sp>
      <p:sp>
        <p:nvSpPr>
          <p:cNvPr id="13323"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13324"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13325"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0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Box 1"/>
          <p:cNvSpPr txBox="1">
            <a:spLocks noChangeArrowheads="1"/>
          </p:cNvSpPr>
          <p:nvPr/>
        </p:nvSpPr>
        <p:spPr bwMode="auto">
          <a:xfrm>
            <a:off x="251520" y="188640"/>
            <a:ext cx="8362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smtClean="0">
                <a:solidFill>
                  <a:schemeClr val="bg1"/>
                </a:solidFill>
                <a:latin typeface="Asap"/>
                <a:cs typeface="Asap"/>
              </a:rPr>
              <a:t>JTPP Webinar</a:t>
            </a:r>
            <a:endParaRPr lang="en-GB" b="1" dirty="0">
              <a:solidFill>
                <a:schemeClr val="bg1"/>
              </a:solidFill>
              <a:latin typeface="Asap"/>
              <a:cs typeface="Asap"/>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2340BD07-67A0-4D98-8501-DE0C5AECEB84}" type="slidenum">
              <a:rPr lang="en-US" altLang="en-US" smtClean="0"/>
              <a:pPr/>
              <a:t>10</a:t>
            </a:fld>
            <a:endParaRPr lang="en-US" altLang="en-US"/>
          </a:p>
        </p:txBody>
      </p:sp>
      <p:pic>
        <p:nvPicPr>
          <p:cNvPr id="3" name="Afbeelding 2" descr="h28-shinseisyo_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
            <a:ext cx="9144000" cy="6463641"/>
          </a:xfrm>
          <a:prstGeom prst="rect">
            <a:avLst/>
          </a:prstGeom>
        </p:spPr>
      </p:pic>
      <p:sp>
        <p:nvSpPr>
          <p:cNvPr id="4" name="Lijntoelichting 1 3"/>
          <p:cNvSpPr/>
          <p:nvPr/>
        </p:nvSpPr>
        <p:spPr>
          <a:xfrm>
            <a:off x="323528" y="5229200"/>
            <a:ext cx="576064" cy="576064"/>
          </a:xfrm>
          <a:prstGeom prst="borderCallout1">
            <a:avLst>
              <a:gd name="adj1" fmla="val 55061"/>
              <a:gd name="adj2" fmla="val 144693"/>
              <a:gd name="adj3" fmla="val 15857"/>
              <a:gd name="adj4" fmla="val 92634"/>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0000"/>
                </a:solidFill>
              </a:rPr>
              <a:t>3</a:t>
            </a:r>
            <a:endParaRPr lang="en-GB" dirty="0">
              <a:solidFill>
                <a:srgbClr val="FF0000"/>
              </a:solidFill>
            </a:endParaRPr>
          </a:p>
        </p:txBody>
      </p:sp>
    </p:spTree>
    <p:extLst>
      <p:ext uri="{BB962C8B-B14F-4D97-AF65-F5344CB8AC3E}">
        <p14:creationId xmlns:p14="http://schemas.microsoft.com/office/powerpoint/2010/main" val="23924042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2340BD07-67A0-4D98-8501-DE0C5AECEB84}" type="slidenum">
              <a:rPr lang="en-US" altLang="en-US" smtClean="0"/>
              <a:pPr/>
              <a:t>11</a:t>
            </a:fld>
            <a:endParaRPr lang="en-US" altLang="en-US"/>
          </a:p>
        </p:txBody>
      </p:sp>
      <p:pic>
        <p:nvPicPr>
          <p:cNvPr id="3" name="Afbeelding 2" descr="h28-shinseisyo_p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60648"/>
            <a:ext cx="9144000" cy="6463641"/>
          </a:xfrm>
          <a:prstGeom prst="rect">
            <a:avLst/>
          </a:prstGeom>
        </p:spPr>
      </p:pic>
      <p:grpSp>
        <p:nvGrpSpPr>
          <p:cNvPr id="12" name="Groeperen 11"/>
          <p:cNvGrpSpPr/>
          <p:nvPr/>
        </p:nvGrpSpPr>
        <p:grpSpPr>
          <a:xfrm>
            <a:off x="6157755" y="1772816"/>
            <a:ext cx="2992834" cy="3744416"/>
            <a:chOff x="5652120" y="1196752"/>
            <a:chExt cx="3208858" cy="3888432"/>
          </a:xfrm>
        </p:grpSpPr>
        <p:pic>
          <p:nvPicPr>
            <p:cNvPr id="4" name="Afbeelding 3" descr="Regionen_japans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1196752"/>
              <a:ext cx="3045938" cy="3888432"/>
            </a:xfrm>
            <a:prstGeom prst="rect">
              <a:avLst/>
            </a:prstGeom>
            <a:ln>
              <a:solidFill>
                <a:schemeClr val="tx2"/>
              </a:solidFill>
            </a:ln>
          </p:spPr>
        </p:pic>
        <p:sp>
          <p:nvSpPr>
            <p:cNvPr id="5" name="Tekstvak 4"/>
            <p:cNvSpPr txBox="1"/>
            <p:nvPr/>
          </p:nvSpPr>
          <p:spPr>
            <a:xfrm>
              <a:off x="7020272" y="1556792"/>
              <a:ext cx="791954" cy="276999"/>
            </a:xfrm>
            <a:prstGeom prst="rect">
              <a:avLst/>
            </a:prstGeom>
            <a:noFill/>
            <a:ln>
              <a:solidFill>
                <a:schemeClr val="tx2"/>
              </a:solidFill>
            </a:ln>
          </p:spPr>
          <p:txBody>
            <a:bodyPr wrap="none" rtlCol="0">
              <a:spAutoFit/>
            </a:bodyPr>
            <a:lstStyle/>
            <a:p>
              <a:r>
                <a:rPr lang="en-GB" sz="1200" dirty="0" smtClean="0"/>
                <a:t>Hokkaido</a:t>
              </a:r>
              <a:endParaRPr lang="en-GB" sz="1200" dirty="0"/>
            </a:p>
          </p:txBody>
        </p:sp>
        <p:sp>
          <p:nvSpPr>
            <p:cNvPr id="6" name="Tekstvak 5"/>
            <p:cNvSpPr txBox="1"/>
            <p:nvPr/>
          </p:nvSpPr>
          <p:spPr>
            <a:xfrm>
              <a:off x="6874243" y="2492896"/>
              <a:ext cx="651966" cy="276999"/>
            </a:xfrm>
            <a:prstGeom prst="rect">
              <a:avLst/>
            </a:prstGeom>
            <a:noFill/>
            <a:ln>
              <a:solidFill>
                <a:schemeClr val="tx2"/>
              </a:solidFill>
            </a:ln>
          </p:spPr>
          <p:txBody>
            <a:bodyPr wrap="none" rtlCol="0">
              <a:spAutoFit/>
            </a:bodyPr>
            <a:lstStyle/>
            <a:p>
              <a:r>
                <a:rPr lang="en-GB" sz="1200" dirty="0" smtClean="0"/>
                <a:t>Tohoku</a:t>
              </a:r>
              <a:endParaRPr lang="en-GB" sz="1200" dirty="0"/>
            </a:p>
          </p:txBody>
        </p:sp>
        <p:sp>
          <p:nvSpPr>
            <p:cNvPr id="7" name="Tekstvak 6"/>
            <p:cNvSpPr txBox="1"/>
            <p:nvPr/>
          </p:nvSpPr>
          <p:spPr>
            <a:xfrm>
              <a:off x="7991780" y="3501008"/>
              <a:ext cx="869198" cy="461665"/>
            </a:xfrm>
            <a:prstGeom prst="rect">
              <a:avLst/>
            </a:prstGeom>
            <a:noFill/>
            <a:ln>
              <a:solidFill>
                <a:schemeClr val="tx2"/>
              </a:solidFill>
            </a:ln>
          </p:spPr>
          <p:txBody>
            <a:bodyPr wrap="none" rtlCol="0">
              <a:spAutoFit/>
            </a:bodyPr>
            <a:lstStyle/>
            <a:p>
              <a:r>
                <a:rPr lang="en-GB" sz="1200" dirty="0" smtClean="0"/>
                <a:t>Kanto-</a:t>
              </a:r>
            </a:p>
            <a:p>
              <a:r>
                <a:rPr lang="en-GB" sz="1200" dirty="0" err="1" smtClean="0"/>
                <a:t>Koshinetsu</a:t>
              </a:r>
              <a:endParaRPr lang="en-GB" sz="1200" dirty="0"/>
            </a:p>
          </p:txBody>
        </p:sp>
        <p:sp>
          <p:nvSpPr>
            <p:cNvPr id="8" name="Tekstvak 7"/>
            <p:cNvSpPr txBox="1"/>
            <p:nvPr/>
          </p:nvSpPr>
          <p:spPr>
            <a:xfrm>
              <a:off x="6444208" y="3356992"/>
              <a:ext cx="777752" cy="461665"/>
            </a:xfrm>
            <a:prstGeom prst="rect">
              <a:avLst/>
            </a:prstGeom>
            <a:noFill/>
            <a:ln>
              <a:solidFill>
                <a:schemeClr val="tx2"/>
              </a:solidFill>
            </a:ln>
          </p:spPr>
          <p:txBody>
            <a:bodyPr wrap="none" rtlCol="0">
              <a:spAutoFit/>
            </a:bodyPr>
            <a:lstStyle/>
            <a:p>
              <a:r>
                <a:rPr lang="en-GB" sz="1200" dirty="0" smtClean="0"/>
                <a:t>Tokai-</a:t>
              </a:r>
            </a:p>
            <a:p>
              <a:r>
                <a:rPr lang="en-GB" sz="1200" dirty="0" smtClean="0"/>
                <a:t>Hokuriku</a:t>
              </a:r>
              <a:endParaRPr lang="en-GB" sz="1200" dirty="0"/>
            </a:p>
          </p:txBody>
        </p:sp>
        <p:sp>
          <p:nvSpPr>
            <p:cNvPr id="9" name="Tekstvak 8"/>
            <p:cNvSpPr txBox="1"/>
            <p:nvPr/>
          </p:nvSpPr>
          <p:spPr>
            <a:xfrm>
              <a:off x="7092280" y="4221088"/>
              <a:ext cx="503714" cy="276999"/>
            </a:xfrm>
            <a:prstGeom prst="rect">
              <a:avLst/>
            </a:prstGeom>
            <a:noFill/>
            <a:ln>
              <a:solidFill>
                <a:schemeClr val="tx2"/>
              </a:solidFill>
            </a:ln>
          </p:spPr>
          <p:txBody>
            <a:bodyPr wrap="none" rtlCol="0">
              <a:spAutoFit/>
            </a:bodyPr>
            <a:lstStyle/>
            <a:p>
              <a:r>
                <a:rPr lang="en-GB" sz="1200" dirty="0" smtClean="0"/>
                <a:t>Kinki</a:t>
              </a:r>
              <a:endParaRPr lang="en-GB" sz="1200" dirty="0"/>
            </a:p>
          </p:txBody>
        </p:sp>
        <p:sp>
          <p:nvSpPr>
            <p:cNvPr id="10" name="Tekstvak 9"/>
            <p:cNvSpPr txBox="1"/>
            <p:nvPr/>
          </p:nvSpPr>
          <p:spPr>
            <a:xfrm>
              <a:off x="5652120" y="3861048"/>
              <a:ext cx="747245" cy="276999"/>
            </a:xfrm>
            <a:prstGeom prst="rect">
              <a:avLst/>
            </a:prstGeom>
            <a:noFill/>
            <a:ln>
              <a:solidFill>
                <a:schemeClr val="tx2"/>
              </a:solidFill>
            </a:ln>
          </p:spPr>
          <p:txBody>
            <a:bodyPr wrap="none" rtlCol="0">
              <a:spAutoFit/>
            </a:bodyPr>
            <a:lstStyle/>
            <a:p>
              <a:r>
                <a:rPr lang="en-GB" sz="1200" dirty="0" smtClean="0"/>
                <a:t>Chugoku</a:t>
              </a:r>
              <a:endParaRPr lang="en-GB" sz="1200" dirty="0"/>
            </a:p>
          </p:txBody>
        </p:sp>
        <p:sp>
          <p:nvSpPr>
            <p:cNvPr id="11" name="Tekstvak 10"/>
            <p:cNvSpPr txBox="1"/>
            <p:nvPr/>
          </p:nvSpPr>
          <p:spPr>
            <a:xfrm>
              <a:off x="6228184" y="4725144"/>
              <a:ext cx="1228897" cy="276999"/>
            </a:xfrm>
            <a:prstGeom prst="rect">
              <a:avLst/>
            </a:prstGeom>
            <a:noFill/>
            <a:ln>
              <a:solidFill>
                <a:schemeClr val="tx2"/>
              </a:solidFill>
            </a:ln>
          </p:spPr>
          <p:txBody>
            <a:bodyPr wrap="none" rtlCol="0">
              <a:spAutoFit/>
            </a:bodyPr>
            <a:lstStyle/>
            <a:p>
              <a:r>
                <a:rPr lang="en-GB" sz="1200" dirty="0" smtClean="0"/>
                <a:t>Kyushu-Okinawa</a:t>
              </a:r>
              <a:endParaRPr lang="en-GB" sz="1200" dirty="0"/>
            </a:p>
          </p:txBody>
        </p:sp>
      </p:grpSp>
    </p:spTree>
    <p:extLst>
      <p:ext uri="{BB962C8B-B14F-4D97-AF65-F5344CB8AC3E}">
        <p14:creationId xmlns:p14="http://schemas.microsoft.com/office/powerpoint/2010/main" val="33865877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2340BD07-67A0-4D98-8501-DE0C5AECEB84}" type="slidenum">
              <a:rPr lang="en-US" altLang="en-US" smtClean="0"/>
              <a:pPr/>
              <a:t>12</a:t>
            </a:fld>
            <a:endParaRPr lang="en-US" altLang="en-US"/>
          </a:p>
        </p:txBody>
      </p:sp>
      <p:pic>
        <p:nvPicPr>
          <p:cNvPr id="3" name="Afbeelding 2" descr="h28-shinseisyo_p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 y="188640"/>
            <a:ext cx="9144000" cy="6463641"/>
          </a:xfrm>
          <a:prstGeom prst="rect">
            <a:avLst/>
          </a:prstGeom>
        </p:spPr>
      </p:pic>
      <p:sp>
        <p:nvSpPr>
          <p:cNvPr id="4" name="Lijntoelichting 1 3"/>
          <p:cNvSpPr/>
          <p:nvPr/>
        </p:nvSpPr>
        <p:spPr>
          <a:xfrm>
            <a:off x="323528" y="476672"/>
            <a:ext cx="2016224" cy="576064"/>
          </a:xfrm>
          <a:prstGeom prst="borderCallout1">
            <a:avLst>
              <a:gd name="adj1" fmla="val 83721"/>
              <a:gd name="adj2" fmla="val 108159"/>
              <a:gd name="adj3" fmla="val 15857"/>
              <a:gd name="adj4" fmla="val 92634"/>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Manufacturing of goods</a:t>
            </a:r>
            <a:endParaRPr lang="en-GB" sz="1400" dirty="0">
              <a:solidFill>
                <a:srgbClr val="FF0000"/>
              </a:solidFill>
            </a:endParaRPr>
          </a:p>
        </p:txBody>
      </p:sp>
      <p:sp>
        <p:nvSpPr>
          <p:cNvPr id="5" name="Lijntoelichting 1 4"/>
          <p:cNvSpPr/>
          <p:nvPr/>
        </p:nvSpPr>
        <p:spPr>
          <a:xfrm>
            <a:off x="2987824" y="404664"/>
            <a:ext cx="1368152" cy="576064"/>
          </a:xfrm>
          <a:prstGeom prst="borderCallout1">
            <a:avLst>
              <a:gd name="adj1" fmla="val 83721"/>
              <a:gd name="adj2" fmla="val 108159"/>
              <a:gd name="adj3" fmla="val 15857"/>
              <a:gd name="adj4" fmla="val 92634"/>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Sales of goods</a:t>
            </a:r>
            <a:endParaRPr lang="en-GB" sz="1400" dirty="0">
              <a:solidFill>
                <a:srgbClr val="FF0000"/>
              </a:solidFill>
            </a:endParaRPr>
          </a:p>
        </p:txBody>
      </p:sp>
      <p:sp>
        <p:nvSpPr>
          <p:cNvPr id="6" name="Lijntoelichting 1 5"/>
          <p:cNvSpPr/>
          <p:nvPr/>
        </p:nvSpPr>
        <p:spPr>
          <a:xfrm>
            <a:off x="5868144" y="332656"/>
            <a:ext cx="2016224" cy="576064"/>
          </a:xfrm>
          <a:prstGeom prst="borderCallout1">
            <a:avLst>
              <a:gd name="adj1" fmla="val 145451"/>
              <a:gd name="adj2" fmla="val 76665"/>
              <a:gd name="adj3" fmla="val 97428"/>
              <a:gd name="adj4" fmla="val 7751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Provision of services</a:t>
            </a:r>
            <a:endParaRPr lang="en-GB" sz="1400" dirty="0">
              <a:solidFill>
                <a:srgbClr val="FF0000"/>
              </a:solidFill>
            </a:endParaRPr>
          </a:p>
        </p:txBody>
      </p:sp>
    </p:spTree>
    <p:extLst>
      <p:ext uri="{BB962C8B-B14F-4D97-AF65-F5344CB8AC3E}">
        <p14:creationId xmlns:p14="http://schemas.microsoft.com/office/powerpoint/2010/main" val="77115955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2340BD07-67A0-4D98-8501-DE0C5AECEB84}" type="slidenum">
              <a:rPr lang="en-US" altLang="en-US" smtClean="0"/>
              <a:pPr/>
              <a:t>13</a:t>
            </a:fld>
            <a:endParaRPr lang="en-US" altLang="en-US"/>
          </a:p>
        </p:txBody>
      </p:sp>
      <p:graphicFrame>
        <p:nvGraphicFramePr>
          <p:cNvPr id="6" name="Tabel 5"/>
          <p:cNvGraphicFramePr>
            <a:graphicFrameLocks noGrp="1"/>
          </p:cNvGraphicFramePr>
          <p:nvPr>
            <p:extLst>
              <p:ext uri="{D42A27DB-BD31-4B8C-83A1-F6EECF244321}">
                <p14:modId xmlns:p14="http://schemas.microsoft.com/office/powerpoint/2010/main" val="3393968142"/>
              </p:ext>
            </p:extLst>
          </p:nvPr>
        </p:nvGraphicFramePr>
        <p:xfrm>
          <a:off x="257548" y="116632"/>
          <a:ext cx="8856984" cy="6429630"/>
        </p:xfrm>
        <a:graphic>
          <a:graphicData uri="http://schemas.openxmlformats.org/drawingml/2006/table">
            <a:tbl>
              <a:tblPr/>
              <a:tblGrid>
                <a:gridCol w="239756"/>
                <a:gridCol w="2956892"/>
                <a:gridCol w="356085"/>
                <a:gridCol w="2769773"/>
                <a:gridCol w="337930"/>
                <a:gridCol w="2196548"/>
              </a:tblGrid>
              <a:tr h="288036">
                <a:tc gridSpan="2">
                  <a:txBody>
                    <a:bodyPr/>
                    <a:lstStyle/>
                    <a:p>
                      <a:pPr algn="ctr" fontAlgn="ctr"/>
                      <a:r>
                        <a:rPr lang="en-US" sz="1200" b="1" i="0" u="none" strike="noStrike" dirty="0" smtClean="0">
                          <a:solidFill>
                            <a:schemeClr val="bg1"/>
                          </a:solidFill>
                          <a:effectLst/>
                          <a:latin typeface="Asap"/>
                        </a:rPr>
                        <a:t>Manufacturing</a:t>
                      </a:r>
                      <a:endParaRPr lang="en-US" sz="1200" b="1" i="0" u="none" strike="noStrike" dirty="0">
                        <a:solidFill>
                          <a:schemeClr val="bg1"/>
                        </a:solidFill>
                        <a:effectLst/>
                        <a:latin typeface="Asap"/>
                      </a:endParaRPr>
                    </a:p>
                  </a:txBody>
                  <a:tcPr marL="7596" marR="7596" marT="759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42A93"/>
                    </a:solidFill>
                  </a:tcPr>
                </a:tc>
                <a:tc hMerge="1">
                  <a:txBody>
                    <a:bodyPr/>
                    <a:lstStyle/>
                    <a:p>
                      <a:pPr algn="l" fontAlgn="ctr"/>
                      <a:endParaRPr lang="en-US" sz="1200" b="1" i="0" u="none" strike="noStrike" dirty="0">
                        <a:solidFill>
                          <a:schemeClr val="bg1"/>
                        </a:solidFill>
                        <a:effectLst/>
                        <a:latin typeface="Asap"/>
                      </a:endParaRP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42A93"/>
                    </a:solidFill>
                  </a:tcPr>
                </a:tc>
                <a:tc gridSpan="2">
                  <a:txBody>
                    <a:bodyPr/>
                    <a:lstStyle/>
                    <a:p>
                      <a:pPr algn="ctr" fontAlgn="ctr"/>
                      <a:r>
                        <a:rPr lang="en-US" sz="1200" b="1" i="0" u="none" strike="noStrike" dirty="0" smtClean="0">
                          <a:solidFill>
                            <a:schemeClr val="bg1"/>
                          </a:solidFill>
                          <a:effectLst/>
                          <a:latin typeface="Asap"/>
                        </a:rPr>
                        <a:t>Sales</a:t>
                      </a:r>
                      <a:r>
                        <a:rPr lang="en-US" sz="1200" b="1" i="0" u="none" strike="noStrike" baseline="0" dirty="0" smtClean="0">
                          <a:solidFill>
                            <a:schemeClr val="bg1"/>
                          </a:solidFill>
                          <a:effectLst/>
                          <a:latin typeface="Asap"/>
                        </a:rPr>
                        <a:t> of products</a:t>
                      </a:r>
                      <a:endParaRPr lang="en-US" sz="1200" b="1" i="0" u="none" strike="noStrike" dirty="0">
                        <a:solidFill>
                          <a:schemeClr val="bg1"/>
                        </a:solidFill>
                        <a:effectLst/>
                        <a:latin typeface="Asap"/>
                      </a:endParaRP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42A93"/>
                    </a:solidFill>
                  </a:tcPr>
                </a:tc>
                <a:tc hMerge="1">
                  <a:txBody>
                    <a:bodyPr/>
                    <a:lstStyle/>
                    <a:p>
                      <a:pPr algn="l" fontAlgn="ctr"/>
                      <a:endParaRPr lang="en-US" sz="1200" b="1" i="0" u="none" strike="noStrike" dirty="0">
                        <a:solidFill>
                          <a:schemeClr val="bg1"/>
                        </a:solidFill>
                        <a:effectLst/>
                        <a:latin typeface="Asap"/>
                      </a:endParaRP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42A93"/>
                    </a:solidFill>
                  </a:tcPr>
                </a:tc>
                <a:tc gridSpan="2">
                  <a:txBody>
                    <a:bodyPr/>
                    <a:lstStyle/>
                    <a:p>
                      <a:pPr algn="ctr" fontAlgn="ctr"/>
                      <a:r>
                        <a:rPr lang="en-US" sz="1200" b="1" i="0" u="none" strike="noStrike" dirty="0" smtClean="0">
                          <a:solidFill>
                            <a:schemeClr val="bg1"/>
                          </a:solidFill>
                          <a:effectLst/>
                          <a:latin typeface="Asap"/>
                        </a:rPr>
                        <a:t>Services</a:t>
                      </a:r>
                      <a:endParaRPr lang="en-US" sz="1200" b="1" i="0" u="none" strike="noStrike" dirty="0">
                        <a:solidFill>
                          <a:schemeClr val="bg1"/>
                        </a:solidFill>
                        <a:effectLst/>
                        <a:latin typeface="Asap"/>
                      </a:endParaRP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42A93"/>
                    </a:solidFill>
                  </a:tcPr>
                </a:tc>
                <a:tc hMerge="1">
                  <a:txBody>
                    <a:bodyPr/>
                    <a:lstStyle/>
                    <a:p>
                      <a:pPr algn="l" fontAlgn="ctr"/>
                      <a:endParaRPr lang="en-US" sz="1200" b="1" i="0" u="none" strike="noStrike" dirty="0">
                        <a:solidFill>
                          <a:schemeClr val="bg1"/>
                        </a:solidFill>
                        <a:effectLst/>
                        <a:latin typeface="Asap"/>
                      </a:endParaRP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42A93"/>
                    </a:solidFill>
                  </a:tcPr>
                </a:tc>
              </a:tr>
              <a:tr h="288036">
                <a:tc>
                  <a:txBody>
                    <a:bodyPr/>
                    <a:lstStyle/>
                    <a:p>
                      <a:pPr algn="l" fontAlgn="ctr"/>
                      <a:r>
                        <a:rPr lang="en-US" sz="1050" b="0" i="0" u="none" strike="noStrike" dirty="0">
                          <a:solidFill>
                            <a:srgbClr val="000000"/>
                          </a:solidFill>
                          <a:effectLst/>
                          <a:latin typeface="Asap"/>
                        </a:rPr>
                        <a:t>101</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Clothing and textile goods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201</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Clothing and textile goods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302</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Photography and cartography</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14">
                <a:tc>
                  <a:txBody>
                    <a:bodyPr/>
                    <a:lstStyle/>
                    <a:p>
                      <a:pPr algn="l" fontAlgn="ctr"/>
                      <a:r>
                        <a:rPr lang="en-US" sz="1050" b="0" i="0" u="none" strike="noStrike" dirty="0">
                          <a:solidFill>
                            <a:srgbClr val="000000"/>
                          </a:solidFill>
                          <a:effectLst/>
                          <a:latin typeface="Asap"/>
                        </a:rPr>
                        <a:t>102</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Rubber, leather and plastics products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202</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Rubber, leather and plastics products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303</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Surveys &amp; Research</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14">
                <a:tc>
                  <a:txBody>
                    <a:bodyPr/>
                    <a:lstStyle/>
                    <a:p>
                      <a:pPr algn="l" fontAlgn="ctr"/>
                      <a:r>
                        <a:rPr lang="en-US" sz="1050" b="0" i="0" u="none" strike="noStrike">
                          <a:solidFill>
                            <a:srgbClr val="000000"/>
                          </a:solidFill>
                          <a:effectLst/>
                          <a:latin typeface="Asap"/>
                        </a:rPr>
                        <a:t>103</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Clay ware and pottery</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203</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Clay ware and pottery</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304</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Data processing</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14">
                <a:tc>
                  <a:txBody>
                    <a:bodyPr/>
                    <a:lstStyle/>
                    <a:p>
                      <a:pPr algn="l" fontAlgn="ctr"/>
                      <a:r>
                        <a:rPr lang="en-US" sz="1050" b="0" i="0" u="none" strike="noStrike">
                          <a:solidFill>
                            <a:srgbClr val="000000"/>
                          </a:solidFill>
                          <a:effectLst/>
                          <a:latin typeface="Asap"/>
                        </a:rPr>
                        <a:t>104</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Non-ferrous and ferrous metal goods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204</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Non-ferrous and ferrous metal goods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305</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Translations and shorthand</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14">
                <a:tc>
                  <a:txBody>
                    <a:bodyPr/>
                    <a:lstStyle/>
                    <a:p>
                      <a:pPr algn="l" fontAlgn="ctr"/>
                      <a:r>
                        <a:rPr lang="en-US" sz="1050" b="0" i="0" u="none" strike="noStrike" dirty="0">
                          <a:solidFill>
                            <a:srgbClr val="000000"/>
                          </a:solidFill>
                          <a:effectLst/>
                          <a:latin typeface="Asap"/>
                        </a:rPr>
                        <a:t>105</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Form printing</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205</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Form printing</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306</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Software development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36">
                <a:tc>
                  <a:txBody>
                    <a:bodyPr/>
                    <a:lstStyle/>
                    <a:p>
                      <a:pPr algn="l" fontAlgn="ctr"/>
                      <a:r>
                        <a:rPr lang="en-US" sz="1050" b="0" i="0" u="none" strike="noStrike">
                          <a:solidFill>
                            <a:srgbClr val="000000"/>
                          </a:solidFill>
                          <a:effectLst/>
                          <a:latin typeface="Asap"/>
                        </a:rPr>
                        <a:t>106</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Other printing</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206</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Other printing</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307</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Renting of meeting facilities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14">
                <a:tc>
                  <a:txBody>
                    <a:bodyPr/>
                    <a:lstStyle/>
                    <a:p>
                      <a:pPr algn="l" fontAlgn="ctr"/>
                      <a:r>
                        <a:rPr lang="en-US" sz="1050" b="0" i="0" u="none" strike="noStrike" dirty="0">
                          <a:solidFill>
                            <a:srgbClr val="000000"/>
                          </a:solidFill>
                          <a:effectLst/>
                          <a:latin typeface="Asap"/>
                        </a:rPr>
                        <a:t>107</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Books etc.</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207</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Books etc.</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308</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Renting and leasing</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36">
                <a:tc>
                  <a:txBody>
                    <a:bodyPr/>
                    <a:lstStyle/>
                    <a:p>
                      <a:pPr algn="l" fontAlgn="ctr"/>
                      <a:r>
                        <a:rPr lang="en-US" sz="1050" b="0" i="0" u="none" strike="noStrike">
                          <a:solidFill>
                            <a:srgbClr val="000000"/>
                          </a:solidFill>
                          <a:effectLst/>
                          <a:latin typeface="Asap"/>
                        </a:rPr>
                        <a:t>108</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Electronic publications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208</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Electronic publications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309</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Real estate management and protection</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700">
                <a:tc>
                  <a:txBody>
                    <a:bodyPr/>
                    <a:lstStyle/>
                    <a:p>
                      <a:pPr algn="l" fontAlgn="ctr"/>
                      <a:r>
                        <a:rPr lang="en-US" sz="1050" b="0" i="0" u="none" strike="noStrike">
                          <a:solidFill>
                            <a:srgbClr val="000000"/>
                          </a:solidFill>
                          <a:effectLst/>
                          <a:latin typeface="Asap"/>
                        </a:rPr>
                        <a:t>109</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Paper and paper goods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209</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Paper and paper goods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310</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Transport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14">
                <a:tc>
                  <a:txBody>
                    <a:bodyPr/>
                    <a:lstStyle/>
                    <a:p>
                      <a:pPr algn="l" fontAlgn="ctr"/>
                      <a:r>
                        <a:rPr lang="en-US" sz="1050" b="0" i="0" u="none" strike="noStrike">
                          <a:solidFill>
                            <a:srgbClr val="000000"/>
                          </a:solidFill>
                          <a:effectLst/>
                          <a:latin typeface="Asap"/>
                        </a:rPr>
                        <a:t>110</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Vehicles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210</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Vehicles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311</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Vehicle maintenance</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36">
                <a:tc>
                  <a:txBody>
                    <a:bodyPr/>
                    <a:lstStyle/>
                    <a:p>
                      <a:pPr algn="l" fontAlgn="ctr"/>
                      <a:r>
                        <a:rPr lang="en-US" sz="1050" b="0" i="0" u="none" strike="noStrike" dirty="0">
                          <a:solidFill>
                            <a:srgbClr val="000000"/>
                          </a:solidFill>
                          <a:effectLst/>
                          <a:latin typeface="Asap"/>
                        </a:rPr>
                        <a:t>111</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Other transport and conveying apparatus and vessels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211</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Other transport and convey apparatus and vessels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312</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Ship maintenance</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14">
                <a:tc>
                  <a:txBody>
                    <a:bodyPr/>
                    <a:lstStyle/>
                    <a:p>
                      <a:pPr algn="l" fontAlgn="ctr"/>
                      <a:r>
                        <a:rPr lang="en-US" sz="1050" b="0" i="0" u="none" strike="noStrike">
                          <a:solidFill>
                            <a:srgbClr val="000000"/>
                          </a:solidFill>
                          <a:effectLst/>
                          <a:latin typeface="Asap"/>
                        </a:rPr>
                        <a:t>112</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Shipping</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212</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Shipping</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313</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Desktop publishing</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36">
                <a:tc>
                  <a:txBody>
                    <a:bodyPr/>
                    <a:lstStyle/>
                    <a:p>
                      <a:pPr algn="l" fontAlgn="ctr"/>
                      <a:r>
                        <a:rPr lang="en-US" sz="1050" b="0" i="0" u="none" strike="noStrike">
                          <a:solidFill>
                            <a:srgbClr val="000000"/>
                          </a:solidFill>
                          <a:effectLst/>
                          <a:latin typeface="Asap"/>
                        </a:rPr>
                        <a:t>113</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Fuel</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213</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Fuel</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314</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Maintenance of </a:t>
                      </a:r>
                      <a:r>
                        <a:rPr lang="en-US" sz="1050" b="0" i="0" u="none" strike="noStrike" dirty="0" err="1">
                          <a:solidFill>
                            <a:srgbClr val="000000"/>
                          </a:solidFill>
                          <a:effectLst/>
                          <a:latin typeface="Asap"/>
                        </a:rPr>
                        <a:t>defence</a:t>
                      </a:r>
                      <a:r>
                        <a:rPr lang="en-US" sz="1050" b="0" i="0" u="none" strike="noStrike" dirty="0">
                          <a:solidFill>
                            <a:srgbClr val="000000"/>
                          </a:solidFill>
                          <a:effectLst/>
                          <a:latin typeface="Asap"/>
                        </a:rPr>
                        <a:t>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14">
                <a:tc>
                  <a:txBody>
                    <a:bodyPr/>
                    <a:lstStyle/>
                    <a:p>
                      <a:pPr algn="l" fontAlgn="ctr"/>
                      <a:r>
                        <a:rPr lang="en-US" sz="1050" b="0" i="0" u="none" strike="noStrike" dirty="0">
                          <a:solidFill>
                            <a:srgbClr val="000000"/>
                          </a:solidFill>
                          <a:effectLst/>
                          <a:latin typeface="Asap"/>
                        </a:rPr>
                        <a:t>114</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Furniture and household articles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214</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Furniture and household articles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315</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Others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14">
                <a:tc>
                  <a:txBody>
                    <a:bodyPr/>
                    <a:lstStyle/>
                    <a:p>
                      <a:pPr algn="l" fontAlgn="ctr"/>
                      <a:r>
                        <a:rPr lang="en-US" sz="1050" b="0" i="0" u="none" strike="noStrike">
                          <a:solidFill>
                            <a:srgbClr val="000000"/>
                          </a:solidFill>
                          <a:effectLst/>
                          <a:latin typeface="Asap"/>
                        </a:rPr>
                        <a:t>115</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Regular and industrial machinery</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215</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Regular and industrial machinery</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401</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Timber and bamboo</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36">
                <a:tc>
                  <a:txBody>
                    <a:bodyPr/>
                    <a:lstStyle/>
                    <a:p>
                      <a:pPr algn="l" fontAlgn="ctr"/>
                      <a:r>
                        <a:rPr lang="en-US" sz="1050" b="0" i="0" u="none" strike="noStrike" dirty="0">
                          <a:solidFill>
                            <a:srgbClr val="000000"/>
                          </a:solidFill>
                          <a:effectLst/>
                          <a:latin typeface="Asap"/>
                        </a:rPr>
                        <a:t>116</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Electronic and communication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216</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Electronic and communication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402</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Other</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700">
                <a:tc>
                  <a:txBody>
                    <a:bodyPr/>
                    <a:lstStyle/>
                    <a:p>
                      <a:pPr algn="l" fontAlgn="ctr"/>
                      <a:r>
                        <a:rPr lang="en-US" sz="1050" b="0" i="0" u="none" strike="noStrike">
                          <a:solidFill>
                            <a:srgbClr val="000000"/>
                          </a:solidFill>
                          <a:effectLst/>
                          <a:latin typeface="Asap"/>
                        </a:rPr>
                        <a:t>117</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Computers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217</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Computers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a:noFill/>
                    </a:lnL>
                    <a:lnR>
                      <a:noFill/>
                    </a:lnR>
                    <a:lnT w="12700" cap="flat" cmpd="sng" algn="ctr">
                      <a:solidFill>
                        <a:srgbClr val="000000"/>
                      </a:solidFill>
                      <a:prstDash val="solid"/>
                      <a:round/>
                      <a:headEnd type="none" w="med" len="med"/>
                      <a:tailEnd type="none" w="med" len="med"/>
                    </a:lnT>
                    <a:lnB>
                      <a:noFill/>
                    </a:lnB>
                  </a:tcPr>
                </a:tc>
              </a:tr>
              <a:tr h="154700">
                <a:tc>
                  <a:txBody>
                    <a:bodyPr/>
                    <a:lstStyle/>
                    <a:p>
                      <a:pPr algn="l" fontAlgn="ctr"/>
                      <a:r>
                        <a:rPr lang="en-US" sz="1050" b="0" i="0" u="none" strike="noStrike">
                          <a:solidFill>
                            <a:srgbClr val="000000"/>
                          </a:solidFill>
                          <a:effectLst/>
                          <a:latin typeface="Asap"/>
                        </a:rPr>
                        <a:t>118</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Precision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218</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Precision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7596" marR="7596" marT="7596" marB="0" anchor="b">
                    <a:lnL>
                      <a:noFill/>
                    </a:lnL>
                    <a:lnR>
                      <a:noFill/>
                    </a:lnR>
                    <a:lnT>
                      <a:noFill/>
                    </a:lnT>
                    <a:lnB>
                      <a:noFill/>
                    </a:lnB>
                  </a:tcPr>
                </a:tc>
              </a:tr>
              <a:tr h="154700">
                <a:tc>
                  <a:txBody>
                    <a:bodyPr/>
                    <a:lstStyle/>
                    <a:p>
                      <a:pPr algn="l" fontAlgn="ctr"/>
                      <a:r>
                        <a:rPr lang="en-US" sz="1050" b="0" i="0" u="none" strike="noStrike">
                          <a:solidFill>
                            <a:srgbClr val="000000"/>
                          </a:solidFill>
                          <a:effectLst/>
                          <a:latin typeface="Asap"/>
                        </a:rPr>
                        <a:t>119</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Medical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219</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Medical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a:noFill/>
                    </a:lnL>
                    <a:lnR>
                      <a:noFill/>
                    </a:lnR>
                    <a:lnT>
                      <a:noFill/>
                    </a:lnT>
                    <a:lnB>
                      <a:noFill/>
                    </a:lnB>
                  </a:tcPr>
                </a:tc>
              </a:tr>
              <a:tr h="154700">
                <a:tc>
                  <a:txBody>
                    <a:bodyPr/>
                    <a:lstStyle/>
                    <a:p>
                      <a:pPr algn="l" fontAlgn="ctr"/>
                      <a:r>
                        <a:rPr lang="en-US" sz="1050" b="0" i="0" u="none" strike="noStrike" dirty="0">
                          <a:solidFill>
                            <a:srgbClr val="000000"/>
                          </a:solidFill>
                          <a:effectLst/>
                          <a:latin typeface="Asap"/>
                        </a:rPr>
                        <a:t>120</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Office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220</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Office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7596" marR="7596" marT="7596" marB="0" anchor="b">
                    <a:lnL>
                      <a:noFill/>
                    </a:lnL>
                    <a:lnR>
                      <a:noFill/>
                    </a:lnR>
                    <a:lnT>
                      <a:noFill/>
                    </a:lnT>
                    <a:lnB>
                      <a:noFill/>
                    </a:lnB>
                  </a:tcPr>
                </a:tc>
              </a:tr>
              <a:tr h="154700">
                <a:tc>
                  <a:txBody>
                    <a:bodyPr/>
                    <a:lstStyle/>
                    <a:p>
                      <a:pPr algn="l" fontAlgn="ctr"/>
                      <a:r>
                        <a:rPr lang="en-US" sz="1050" b="0" i="0" u="none" strike="noStrike" dirty="0">
                          <a:solidFill>
                            <a:srgbClr val="000000"/>
                          </a:solidFill>
                          <a:effectLst/>
                          <a:latin typeface="Asap"/>
                        </a:rPr>
                        <a:t>121</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Other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221</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Other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7596" marR="7596" marT="7596" marB="0" anchor="b">
                    <a:lnL>
                      <a:noFill/>
                    </a:lnL>
                    <a:lnR>
                      <a:noFill/>
                    </a:lnR>
                    <a:lnT>
                      <a:noFill/>
                    </a:lnT>
                    <a:lnB>
                      <a:noFill/>
                    </a:lnB>
                  </a:tcPr>
                </a:tc>
              </a:tr>
              <a:tr h="154700">
                <a:tc>
                  <a:txBody>
                    <a:bodyPr/>
                    <a:lstStyle/>
                    <a:p>
                      <a:pPr algn="l" fontAlgn="ctr"/>
                      <a:r>
                        <a:rPr lang="en-US" sz="1050" b="0" i="0" u="none" strike="noStrike">
                          <a:solidFill>
                            <a:srgbClr val="000000"/>
                          </a:solidFill>
                          <a:effectLst/>
                          <a:latin typeface="Asap"/>
                        </a:rPr>
                        <a:t>122</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Medical supplies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222</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Medical supplies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a:noFill/>
                    </a:lnL>
                    <a:lnR>
                      <a:noFill/>
                    </a:lnR>
                    <a:lnT>
                      <a:noFill/>
                    </a:lnT>
                    <a:lnB>
                      <a:noFill/>
                    </a:lnB>
                  </a:tcPr>
                </a:tc>
              </a:tr>
              <a:tr h="154700">
                <a:tc>
                  <a:txBody>
                    <a:bodyPr/>
                    <a:lstStyle/>
                    <a:p>
                      <a:pPr algn="l" fontAlgn="ctr"/>
                      <a:r>
                        <a:rPr lang="en-US" sz="1050" b="0" i="0" u="none" strike="noStrike" dirty="0">
                          <a:solidFill>
                            <a:srgbClr val="000000"/>
                          </a:solidFill>
                          <a:effectLst/>
                          <a:latin typeface="Asap"/>
                        </a:rPr>
                        <a:t>123</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Office supplies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223</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Office supplies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a:noFill/>
                    </a:lnL>
                    <a:lnR>
                      <a:noFill/>
                    </a:lnR>
                    <a:lnT>
                      <a:noFill/>
                    </a:lnT>
                    <a:lnB>
                      <a:noFill/>
                    </a:lnB>
                  </a:tcPr>
                </a:tc>
              </a:tr>
              <a:tr h="154700">
                <a:tc>
                  <a:txBody>
                    <a:bodyPr/>
                    <a:lstStyle/>
                    <a:p>
                      <a:pPr algn="l" fontAlgn="ctr"/>
                      <a:r>
                        <a:rPr lang="en-US" sz="1050" b="0" i="0" u="none" strike="noStrike">
                          <a:solidFill>
                            <a:srgbClr val="000000"/>
                          </a:solidFill>
                          <a:effectLst/>
                          <a:latin typeface="Asap"/>
                        </a:rPr>
                        <a:t>124</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Construction supplies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224</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Construction supplies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a:noFill/>
                    </a:lnL>
                    <a:lnR>
                      <a:noFill/>
                    </a:lnR>
                    <a:lnT>
                      <a:noFill/>
                    </a:lnT>
                    <a:lnB>
                      <a:noFill/>
                    </a:lnB>
                  </a:tcPr>
                </a:tc>
              </a:tr>
              <a:tr h="154700">
                <a:tc>
                  <a:txBody>
                    <a:bodyPr/>
                    <a:lstStyle/>
                    <a:p>
                      <a:pPr algn="l" fontAlgn="ctr"/>
                      <a:r>
                        <a:rPr lang="en-US" sz="1050" b="0" i="0" u="none" strike="noStrike" dirty="0">
                          <a:solidFill>
                            <a:srgbClr val="000000"/>
                          </a:solidFill>
                          <a:effectLst/>
                          <a:latin typeface="Asap"/>
                        </a:rPr>
                        <a:t>127</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Police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227</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Police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a:noFill/>
                    </a:lnL>
                    <a:lnR>
                      <a:noFill/>
                    </a:lnR>
                    <a:lnT>
                      <a:noFill/>
                    </a:lnT>
                    <a:lnB>
                      <a:noFill/>
                    </a:lnB>
                  </a:tcPr>
                </a:tc>
              </a:tr>
              <a:tr h="154700">
                <a:tc>
                  <a:txBody>
                    <a:bodyPr/>
                    <a:lstStyle/>
                    <a:p>
                      <a:pPr algn="l" fontAlgn="ctr"/>
                      <a:r>
                        <a:rPr lang="en-US" sz="1050" b="0" i="0" u="none" strike="noStrike" dirty="0">
                          <a:solidFill>
                            <a:srgbClr val="000000"/>
                          </a:solidFill>
                          <a:effectLst/>
                          <a:latin typeface="Asap"/>
                        </a:rPr>
                        <a:t>128</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Defence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228</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Defense equipment</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a:noFill/>
                    </a:lnL>
                    <a:lnR>
                      <a:noFill/>
                    </a:lnR>
                    <a:lnT>
                      <a:noFill/>
                    </a:lnT>
                    <a:lnB>
                      <a:noFill/>
                    </a:lnB>
                  </a:tcPr>
                </a:tc>
              </a:tr>
              <a:tr h="154700">
                <a:tc>
                  <a:txBody>
                    <a:bodyPr/>
                    <a:lstStyle/>
                    <a:p>
                      <a:pPr algn="l" fontAlgn="ctr"/>
                      <a:r>
                        <a:rPr lang="en-US" sz="1050" b="0" i="0" u="none" strike="noStrike" dirty="0">
                          <a:solidFill>
                            <a:srgbClr val="000000"/>
                          </a:solidFill>
                          <a:effectLst/>
                          <a:latin typeface="Asap"/>
                        </a:rPr>
                        <a:t>129</a:t>
                      </a:r>
                    </a:p>
                  </a:txBody>
                  <a:tcPr marL="7596" marR="7596" marT="759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Others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sap"/>
                        </a:rPr>
                        <a:t>229</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Asap"/>
                        </a:rPr>
                        <a:t>Others</a:t>
                      </a:r>
                    </a:p>
                  </a:txBody>
                  <a:tcPr marL="7596" marR="7596" marT="75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7596" marR="7596" marT="759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7596" marR="7596" marT="7596" marB="0" anchor="b">
                    <a:lnL>
                      <a:noFill/>
                    </a:lnL>
                    <a:lnR>
                      <a:noFill/>
                    </a:lnR>
                    <a:lnT>
                      <a:noFill/>
                    </a:lnT>
                    <a:lnB>
                      <a:noFill/>
                    </a:lnB>
                  </a:tcPr>
                </a:tc>
              </a:tr>
            </a:tbl>
          </a:graphicData>
        </a:graphic>
      </p:graphicFrame>
    </p:spTree>
    <p:extLst>
      <p:ext uri="{BB962C8B-B14F-4D97-AF65-F5344CB8AC3E}">
        <p14:creationId xmlns:p14="http://schemas.microsoft.com/office/powerpoint/2010/main" val="1704245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2340BD07-67A0-4D98-8501-DE0C5AECEB84}" type="slidenum">
              <a:rPr lang="en-US" altLang="en-US" smtClean="0"/>
              <a:pPr/>
              <a:t>14</a:t>
            </a:fld>
            <a:endParaRPr lang="en-US" altLang="en-US"/>
          </a:p>
        </p:txBody>
      </p:sp>
      <p:pic>
        <p:nvPicPr>
          <p:cNvPr id="3" name="Afbeelding 2" descr="h28-shinseisyo_p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640"/>
            <a:ext cx="9144000" cy="6463641"/>
          </a:xfrm>
          <a:prstGeom prst="rect">
            <a:avLst/>
          </a:prstGeom>
        </p:spPr>
      </p:pic>
      <p:sp>
        <p:nvSpPr>
          <p:cNvPr id="4" name="Lijntoelichting 1 3"/>
          <p:cNvSpPr/>
          <p:nvPr/>
        </p:nvSpPr>
        <p:spPr>
          <a:xfrm>
            <a:off x="179512" y="692696"/>
            <a:ext cx="1152128" cy="576064"/>
          </a:xfrm>
          <a:prstGeom prst="borderCallout1">
            <a:avLst>
              <a:gd name="adj1" fmla="val 55061"/>
              <a:gd name="adj2" fmla="val 144693"/>
              <a:gd name="adj3" fmla="val 15857"/>
              <a:gd name="adj4" fmla="val 92634"/>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rgbClr val="FF0000"/>
                </a:solidFill>
              </a:rPr>
              <a:t>turnover</a:t>
            </a:r>
            <a:endParaRPr lang="en-GB" sz="2000" dirty="0">
              <a:solidFill>
                <a:srgbClr val="FF0000"/>
              </a:solidFill>
            </a:endParaRPr>
          </a:p>
        </p:txBody>
      </p:sp>
      <p:sp>
        <p:nvSpPr>
          <p:cNvPr id="5" name="Lijntoelichting 1 4"/>
          <p:cNvSpPr/>
          <p:nvPr/>
        </p:nvSpPr>
        <p:spPr>
          <a:xfrm>
            <a:off x="107504" y="1916832"/>
            <a:ext cx="1584176" cy="720080"/>
          </a:xfrm>
          <a:prstGeom prst="borderCallout1">
            <a:avLst>
              <a:gd name="adj1" fmla="val 55061"/>
              <a:gd name="adj2" fmla="val 144693"/>
              <a:gd name="adj3" fmla="val 15857"/>
              <a:gd name="adj4" fmla="val 92634"/>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rgbClr val="FF0000"/>
                </a:solidFill>
              </a:rPr>
              <a:t>Equity &amp; reserves</a:t>
            </a:r>
            <a:endParaRPr lang="en-GB" sz="2400" dirty="0">
              <a:solidFill>
                <a:srgbClr val="FF0000"/>
              </a:solidFill>
            </a:endParaRPr>
          </a:p>
        </p:txBody>
      </p:sp>
      <p:sp>
        <p:nvSpPr>
          <p:cNvPr id="6" name="Lijntoelichting 1 5"/>
          <p:cNvSpPr/>
          <p:nvPr/>
        </p:nvSpPr>
        <p:spPr>
          <a:xfrm>
            <a:off x="107504" y="3717032"/>
            <a:ext cx="1080120" cy="576064"/>
          </a:xfrm>
          <a:prstGeom prst="borderCallout1">
            <a:avLst>
              <a:gd name="adj1" fmla="val 49310"/>
              <a:gd name="adj2" fmla="val 133446"/>
              <a:gd name="adj3" fmla="val 15857"/>
              <a:gd name="adj4" fmla="val 92634"/>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Quick</a:t>
            </a:r>
          </a:p>
          <a:p>
            <a:pPr algn="ctr"/>
            <a:r>
              <a:rPr lang="en-GB" sz="1400" dirty="0" smtClean="0">
                <a:solidFill>
                  <a:srgbClr val="FF0000"/>
                </a:solidFill>
              </a:rPr>
              <a:t> ratio</a:t>
            </a:r>
            <a:endParaRPr lang="en-GB" sz="1400" dirty="0">
              <a:solidFill>
                <a:srgbClr val="FF0000"/>
              </a:solidFill>
            </a:endParaRPr>
          </a:p>
        </p:txBody>
      </p:sp>
      <p:sp>
        <p:nvSpPr>
          <p:cNvPr id="7" name="Lijntoelichting 1 6"/>
          <p:cNvSpPr/>
          <p:nvPr/>
        </p:nvSpPr>
        <p:spPr>
          <a:xfrm>
            <a:off x="7740352" y="3933056"/>
            <a:ext cx="1080120" cy="576064"/>
          </a:xfrm>
          <a:prstGeom prst="borderCallout1">
            <a:avLst>
              <a:gd name="adj1" fmla="val 83817"/>
              <a:gd name="adj2" fmla="val -404353"/>
              <a:gd name="adj3" fmla="val 56115"/>
              <a:gd name="adj4" fmla="val -6542"/>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Equipment value</a:t>
            </a:r>
            <a:endParaRPr lang="en-GB" sz="1400" dirty="0">
              <a:solidFill>
                <a:srgbClr val="FF0000"/>
              </a:solidFill>
            </a:endParaRPr>
          </a:p>
        </p:txBody>
      </p:sp>
    </p:spTree>
    <p:extLst>
      <p:ext uri="{BB962C8B-B14F-4D97-AF65-F5344CB8AC3E}">
        <p14:creationId xmlns:p14="http://schemas.microsoft.com/office/powerpoint/2010/main" val="192516199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el 2"/>
          <p:cNvSpPr>
            <a:spLocks noGrp="1"/>
          </p:cNvSpPr>
          <p:nvPr>
            <p:ph type="title"/>
          </p:nvPr>
        </p:nvSpPr>
        <p:spPr/>
        <p:txBody>
          <a:bodyPr/>
          <a:lstStyle/>
          <a:p>
            <a:endParaRPr lang="en-GB"/>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464454621"/>
              </p:ext>
            </p:extLst>
          </p:nvPr>
        </p:nvGraphicFramePr>
        <p:xfrm>
          <a:off x="457200" y="1600200"/>
          <a:ext cx="8229600" cy="4689483"/>
        </p:xfrm>
        <a:graphic>
          <a:graphicData uri="http://schemas.openxmlformats.org/drawingml/2006/table">
            <a:tbl>
              <a:tblPr firstRow="1" bandRow="1">
                <a:tableStyleId>{BC89EF96-8CEA-46FF-86C4-4CE0E7609802}</a:tableStyleId>
              </a:tblPr>
              <a:tblGrid>
                <a:gridCol w="1018456"/>
                <a:gridCol w="1152128"/>
                <a:gridCol w="6059016"/>
              </a:tblGrid>
              <a:tr h="456707">
                <a:tc>
                  <a:txBody>
                    <a:bodyPr/>
                    <a:lstStyle/>
                    <a:p>
                      <a:r>
                        <a:rPr lang="en-GB" sz="1600" dirty="0" smtClean="0"/>
                        <a:t>Required</a:t>
                      </a:r>
                      <a:endParaRPr lang="en-GB" sz="1600" b="1" dirty="0"/>
                    </a:p>
                  </a:txBody>
                  <a:tcPr/>
                </a:tc>
                <a:tc>
                  <a:txBody>
                    <a:bodyPr/>
                    <a:lstStyle/>
                    <a:p>
                      <a:pPr algn="ctr"/>
                      <a:r>
                        <a:rPr lang="en-GB" sz="1600" dirty="0" smtClean="0"/>
                        <a:t>Company/individual</a:t>
                      </a:r>
                      <a:endParaRPr lang="en-GB" sz="1600" b="1" dirty="0"/>
                    </a:p>
                  </a:txBody>
                  <a:tcPr/>
                </a:tc>
                <a:tc>
                  <a:txBody>
                    <a:bodyPr/>
                    <a:lstStyle/>
                    <a:p>
                      <a:pPr algn="ctr"/>
                      <a:r>
                        <a:rPr lang="en-GB" sz="1600" dirty="0" smtClean="0"/>
                        <a:t>Form</a:t>
                      </a:r>
                      <a:endParaRPr lang="en-GB" sz="1600" b="1" dirty="0"/>
                    </a:p>
                  </a:txBody>
                  <a:tcPr/>
                </a:tc>
              </a:tr>
              <a:tr h="456707">
                <a:tc>
                  <a:txBody>
                    <a:bodyPr/>
                    <a:lstStyle/>
                    <a:p>
                      <a:pPr algn="ctr"/>
                      <a:r>
                        <a:rPr lang="en-GB" i="1" dirty="0" smtClean="0"/>
                        <a:t>Y</a:t>
                      </a:r>
                      <a:endParaRPr lang="en-GB" i="1" dirty="0"/>
                    </a:p>
                  </a:txBody>
                  <a:tcPr/>
                </a:tc>
                <a:tc>
                  <a:txBody>
                    <a:bodyPr/>
                    <a:lstStyle/>
                    <a:p>
                      <a:pPr algn="l"/>
                      <a:r>
                        <a:rPr lang="en-GB" i="1" dirty="0" smtClean="0"/>
                        <a:t>All</a:t>
                      </a:r>
                      <a:endParaRPr lang="en-GB" i="1" dirty="0"/>
                    </a:p>
                  </a:txBody>
                  <a:tcPr/>
                </a:tc>
                <a:tc>
                  <a:txBody>
                    <a:bodyPr/>
                    <a:lstStyle/>
                    <a:p>
                      <a:pPr algn="l"/>
                      <a:r>
                        <a:rPr lang="en-GB" i="1" dirty="0" smtClean="0"/>
                        <a:t>Application form</a:t>
                      </a:r>
                      <a:endParaRPr lang="en-GB" i="1" dirty="0"/>
                    </a:p>
                  </a:txBody>
                  <a:tcPr/>
                </a:tc>
              </a:tr>
              <a:tr h="456707">
                <a:tc>
                  <a:txBody>
                    <a:bodyPr/>
                    <a:lstStyle/>
                    <a:p>
                      <a:pPr algn="ctr"/>
                      <a:r>
                        <a:rPr lang="en-GB" i="1" dirty="0" smtClean="0"/>
                        <a:t>Y</a:t>
                      </a:r>
                      <a:endParaRPr lang="en-GB" i="1" dirty="0"/>
                    </a:p>
                  </a:txBody>
                  <a:tcPr/>
                </a:tc>
                <a:tc>
                  <a:txBody>
                    <a:bodyPr/>
                    <a:lstStyle/>
                    <a:p>
                      <a:r>
                        <a:rPr lang="en-GB" i="1" dirty="0" smtClean="0"/>
                        <a:t>Company</a:t>
                      </a:r>
                      <a:endParaRPr lang="en-GB" i="1" dirty="0"/>
                    </a:p>
                  </a:txBody>
                  <a:tcPr/>
                </a:tc>
                <a:tc>
                  <a:txBody>
                    <a:bodyPr/>
                    <a:lstStyle/>
                    <a:p>
                      <a:r>
                        <a:rPr lang="en-GB" i="1" dirty="0" smtClean="0"/>
                        <a:t>Company</a:t>
                      </a:r>
                      <a:r>
                        <a:rPr lang="en-GB" i="1" baseline="0" dirty="0" smtClean="0"/>
                        <a:t> registration (copy)</a:t>
                      </a:r>
                      <a:endParaRPr lang="en-GB" i="1" dirty="0"/>
                    </a:p>
                  </a:txBody>
                  <a:tcPr/>
                </a:tc>
              </a:tr>
              <a:tr h="456707">
                <a:tc>
                  <a:txBody>
                    <a:bodyPr/>
                    <a:lstStyle/>
                    <a:p>
                      <a:pPr algn="ctr"/>
                      <a:r>
                        <a:rPr lang="en-GB" i="1" dirty="0" smtClean="0"/>
                        <a:t>Y</a:t>
                      </a:r>
                      <a:endParaRPr lang="en-GB"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All</a:t>
                      </a:r>
                    </a:p>
                  </a:txBody>
                  <a:tcPr/>
                </a:tc>
                <a:tc>
                  <a:txBody>
                    <a:bodyPr/>
                    <a:lstStyle/>
                    <a:p>
                      <a:r>
                        <a:rPr lang="en-GB" i="1" dirty="0" smtClean="0"/>
                        <a:t>Proof of payment of taxes (copy)</a:t>
                      </a:r>
                      <a:endParaRPr lang="en-GB" i="1" dirty="0"/>
                    </a:p>
                  </a:txBody>
                  <a:tcPr/>
                </a:tc>
              </a:tr>
              <a:tr h="456707">
                <a:tc>
                  <a:txBody>
                    <a:bodyPr/>
                    <a:lstStyle/>
                    <a:p>
                      <a:pPr algn="ctr"/>
                      <a:r>
                        <a:rPr lang="en-GB" dirty="0" smtClean="0">
                          <a:solidFill>
                            <a:srgbClr val="FF0000"/>
                          </a:solidFill>
                        </a:rPr>
                        <a:t>Y</a:t>
                      </a:r>
                      <a:endParaRPr lang="en-GB"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All</a:t>
                      </a:r>
                    </a:p>
                  </a:txBody>
                  <a:tcPr/>
                </a:tc>
                <a:tc>
                  <a:txBody>
                    <a:bodyPr/>
                    <a:lstStyle/>
                    <a:p>
                      <a:r>
                        <a:rPr lang="en-GB" dirty="0" smtClean="0">
                          <a:solidFill>
                            <a:srgbClr val="FF0000"/>
                          </a:solidFill>
                        </a:rPr>
                        <a:t>Financial</a:t>
                      </a:r>
                      <a:r>
                        <a:rPr lang="en-GB" baseline="0" dirty="0" smtClean="0">
                          <a:solidFill>
                            <a:srgbClr val="FF0000"/>
                          </a:solidFill>
                        </a:rPr>
                        <a:t> Statement (1 year)</a:t>
                      </a:r>
                      <a:endParaRPr lang="en-GB" dirty="0">
                        <a:solidFill>
                          <a:srgbClr val="FF0000"/>
                        </a:solidFill>
                      </a:endParaRPr>
                    </a:p>
                  </a:txBody>
                  <a:tcPr/>
                </a:tc>
              </a:tr>
              <a:tr h="456707">
                <a:tc>
                  <a:txBody>
                    <a:bodyPr/>
                    <a:lstStyle/>
                    <a:p>
                      <a:pPr algn="ctr"/>
                      <a:r>
                        <a:rPr lang="en-GB" dirty="0" smtClean="0"/>
                        <a:t>Y</a:t>
                      </a:r>
                      <a:endParaRPr lang="en-GB" dirty="0"/>
                    </a:p>
                  </a:txBody>
                  <a:tcPr/>
                </a:tc>
                <a:tc>
                  <a:txBody>
                    <a:bodyPr/>
                    <a:lstStyle/>
                    <a:p>
                      <a:r>
                        <a:rPr lang="en-GB" dirty="0" smtClean="0"/>
                        <a:t>All</a:t>
                      </a:r>
                      <a:endParaRPr lang="en-GB" dirty="0"/>
                    </a:p>
                  </a:txBody>
                  <a:tcPr/>
                </a:tc>
                <a:tc>
                  <a:txBody>
                    <a:bodyPr/>
                    <a:lstStyle/>
                    <a:p>
                      <a:r>
                        <a:rPr lang="en-GB" dirty="0" smtClean="0"/>
                        <a:t>Business</a:t>
                      </a:r>
                      <a:r>
                        <a:rPr lang="en-GB" baseline="0" dirty="0" smtClean="0"/>
                        <a:t> History</a:t>
                      </a:r>
                      <a:endParaRPr lang="en-GB" dirty="0"/>
                    </a:p>
                  </a:txBody>
                  <a:tcPr/>
                </a:tc>
              </a:tr>
              <a:tr h="456707">
                <a:tc>
                  <a:txBody>
                    <a:bodyPr/>
                    <a:lstStyle/>
                    <a:p>
                      <a:pPr algn="ctr"/>
                      <a:r>
                        <a:rPr lang="en-GB" dirty="0" smtClean="0"/>
                        <a:t>Y</a:t>
                      </a:r>
                      <a:endParaRPr lang="en-GB" dirty="0"/>
                    </a:p>
                  </a:txBody>
                  <a:tcPr/>
                </a:tc>
                <a:tc>
                  <a:txBody>
                    <a:bodyPr/>
                    <a:lstStyle/>
                    <a:p>
                      <a:r>
                        <a:rPr lang="en-GB" dirty="0" smtClean="0"/>
                        <a:t>Compan</a:t>
                      </a:r>
                      <a:r>
                        <a:rPr lang="en-GB" baseline="0" dirty="0" smtClean="0"/>
                        <a:t>y</a:t>
                      </a:r>
                      <a:endParaRPr lang="en-GB" dirty="0"/>
                    </a:p>
                  </a:txBody>
                  <a:tcPr/>
                </a:tc>
                <a:tc>
                  <a:txBody>
                    <a:bodyPr/>
                    <a:lstStyle/>
                    <a:p>
                      <a:r>
                        <a:rPr lang="en-GB" dirty="0" smtClean="0"/>
                        <a:t>Signed pledge and list of executives</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Letter of attorney (if</a:t>
                      </a:r>
                      <a:r>
                        <a:rPr lang="en-GB" baseline="0" dirty="0" smtClean="0"/>
                        <a:t> necessary)</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Foreign</a:t>
                      </a:r>
                      <a:r>
                        <a:rPr lang="en-GB" baseline="0" dirty="0" smtClean="0"/>
                        <a:t> character notification </a:t>
                      </a:r>
                      <a:r>
                        <a:rPr lang="en-GB" dirty="0" smtClean="0"/>
                        <a:t>(if</a:t>
                      </a:r>
                      <a:r>
                        <a:rPr lang="en-GB" baseline="0" dirty="0" smtClean="0"/>
                        <a:t> necessary)</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Detailed</a:t>
                      </a:r>
                      <a:r>
                        <a:rPr lang="en-GB" baseline="0" dirty="0" smtClean="0"/>
                        <a:t> report on depreciation of assets </a:t>
                      </a:r>
                      <a:r>
                        <a:rPr lang="en-GB" dirty="0" smtClean="0"/>
                        <a:t>(if</a:t>
                      </a:r>
                      <a:r>
                        <a:rPr lang="en-GB" baseline="0" dirty="0" smtClean="0"/>
                        <a:t> necessary)</a:t>
                      </a:r>
                      <a:endParaRPr lang="en-GB" dirty="0"/>
                    </a:p>
                  </a:txBody>
                  <a:tcPr/>
                </a:tc>
              </a:tr>
            </a:tbl>
          </a:graphicData>
        </a:graphic>
      </p:graphicFrame>
      <p:sp>
        <p:nvSpPr>
          <p:cNvPr id="20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15</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91856" y="404664"/>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a:solidFill>
                  <a:schemeClr val="bg1"/>
                </a:solidFill>
                <a:latin typeface="Asap"/>
                <a:cs typeface="Asap"/>
              </a:rPr>
              <a:t>Unified supplier </a:t>
            </a:r>
            <a:r>
              <a:rPr lang="fr-BE" b="1" dirty="0" smtClean="0">
                <a:solidFill>
                  <a:schemeClr val="bg1"/>
                </a:solidFill>
                <a:latin typeface="Asap"/>
                <a:cs typeface="Asap"/>
              </a:rPr>
              <a:t>Qualification</a:t>
            </a:r>
          </a:p>
          <a:p>
            <a:pPr algn="l" eaLnBrk="1" hangingPunct="1"/>
            <a:r>
              <a:rPr lang="fr-BE" i="1" dirty="0" smtClean="0">
                <a:solidFill>
                  <a:schemeClr val="bg1"/>
                </a:solidFill>
                <a:latin typeface="Asap"/>
                <a:cs typeface="Asap"/>
              </a:rPr>
              <a:t>Forms to submit</a:t>
            </a:r>
            <a:endParaRPr lang="en-GB" i="1" dirty="0">
              <a:solidFill>
                <a:schemeClr val="bg1"/>
              </a:solidFill>
              <a:latin typeface="Asap"/>
              <a:cs typeface="Asap"/>
            </a:endParaRPr>
          </a:p>
        </p:txBody>
      </p:sp>
    </p:spTree>
    <p:extLst>
      <p:ext uri="{BB962C8B-B14F-4D97-AF65-F5344CB8AC3E}">
        <p14:creationId xmlns:p14="http://schemas.microsoft.com/office/powerpoint/2010/main" val="202220346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571EAD5D-9484-477C-B51D-3CE57681839D}" type="slidenum">
              <a:rPr lang="en-US" altLang="en-US" smtClean="0"/>
              <a:pPr/>
              <a:t>16</a:t>
            </a:fld>
            <a:endParaRPr lang="en-US" altLang="en-US"/>
          </a:p>
        </p:txBody>
      </p:sp>
      <p:pic>
        <p:nvPicPr>
          <p:cNvPr id="5" name="Afbeelding 4" descr="balanc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71400"/>
            <a:ext cx="7488832" cy="8148518"/>
          </a:xfrm>
          <a:prstGeom prst="rect">
            <a:avLst/>
          </a:prstGeom>
        </p:spPr>
      </p:pic>
      <p:sp>
        <p:nvSpPr>
          <p:cNvPr id="6" name="Tekstvak 5"/>
          <p:cNvSpPr txBox="1"/>
          <p:nvPr/>
        </p:nvSpPr>
        <p:spPr>
          <a:xfrm>
            <a:off x="-176814" y="188640"/>
            <a:ext cx="3673718" cy="523220"/>
          </a:xfrm>
          <a:prstGeom prst="rect">
            <a:avLst/>
          </a:prstGeom>
          <a:noFill/>
        </p:spPr>
        <p:txBody>
          <a:bodyPr wrap="none" rtlCol="0">
            <a:spAutoFit/>
          </a:bodyPr>
          <a:lstStyle/>
          <a:p>
            <a:r>
              <a:rPr lang="en-GB" dirty="0" smtClean="0">
                <a:solidFill>
                  <a:srgbClr val="042A93"/>
                </a:solidFill>
                <a:latin typeface="Asap"/>
                <a:cs typeface="Asap"/>
              </a:rPr>
              <a:t>Sample balance sheet</a:t>
            </a:r>
            <a:endParaRPr lang="en-GB" dirty="0">
              <a:solidFill>
                <a:srgbClr val="042A93"/>
              </a:solidFill>
              <a:latin typeface="Asap"/>
              <a:cs typeface="Asap"/>
            </a:endParaRPr>
          </a:p>
        </p:txBody>
      </p:sp>
    </p:spTree>
    <p:extLst>
      <p:ext uri="{BB962C8B-B14F-4D97-AF65-F5344CB8AC3E}">
        <p14:creationId xmlns:p14="http://schemas.microsoft.com/office/powerpoint/2010/main" val="260227062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el 2"/>
          <p:cNvSpPr>
            <a:spLocks noGrp="1"/>
          </p:cNvSpPr>
          <p:nvPr>
            <p:ph type="title"/>
          </p:nvPr>
        </p:nvSpPr>
        <p:spPr/>
        <p:txBody>
          <a:bodyPr/>
          <a:lstStyle/>
          <a:p>
            <a:endParaRPr lang="en-GB"/>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719744346"/>
              </p:ext>
            </p:extLst>
          </p:nvPr>
        </p:nvGraphicFramePr>
        <p:xfrm>
          <a:off x="457200" y="1600200"/>
          <a:ext cx="8229600" cy="4689483"/>
        </p:xfrm>
        <a:graphic>
          <a:graphicData uri="http://schemas.openxmlformats.org/drawingml/2006/table">
            <a:tbl>
              <a:tblPr firstRow="1" bandRow="1">
                <a:tableStyleId>{BC89EF96-8CEA-46FF-86C4-4CE0E7609802}</a:tableStyleId>
              </a:tblPr>
              <a:tblGrid>
                <a:gridCol w="1018456"/>
                <a:gridCol w="1152128"/>
                <a:gridCol w="6059016"/>
              </a:tblGrid>
              <a:tr h="456707">
                <a:tc>
                  <a:txBody>
                    <a:bodyPr/>
                    <a:lstStyle/>
                    <a:p>
                      <a:r>
                        <a:rPr lang="en-GB" sz="1600" dirty="0" smtClean="0"/>
                        <a:t>Required</a:t>
                      </a:r>
                      <a:endParaRPr lang="en-GB" sz="1600" b="1" dirty="0"/>
                    </a:p>
                  </a:txBody>
                  <a:tcPr/>
                </a:tc>
                <a:tc>
                  <a:txBody>
                    <a:bodyPr/>
                    <a:lstStyle/>
                    <a:p>
                      <a:pPr algn="ctr"/>
                      <a:r>
                        <a:rPr lang="en-GB" sz="1600" dirty="0" smtClean="0"/>
                        <a:t>Company/individual</a:t>
                      </a:r>
                      <a:endParaRPr lang="en-GB" sz="1600" b="1" dirty="0"/>
                    </a:p>
                  </a:txBody>
                  <a:tcPr/>
                </a:tc>
                <a:tc>
                  <a:txBody>
                    <a:bodyPr/>
                    <a:lstStyle/>
                    <a:p>
                      <a:pPr algn="ctr"/>
                      <a:r>
                        <a:rPr lang="en-GB" sz="1600" dirty="0" smtClean="0"/>
                        <a:t>Form</a:t>
                      </a:r>
                      <a:endParaRPr lang="en-GB" sz="1600" b="1" dirty="0"/>
                    </a:p>
                  </a:txBody>
                  <a:tcPr/>
                </a:tc>
              </a:tr>
              <a:tr h="456707">
                <a:tc>
                  <a:txBody>
                    <a:bodyPr/>
                    <a:lstStyle/>
                    <a:p>
                      <a:pPr algn="ctr"/>
                      <a:r>
                        <a:rPr lang="en-GB" i="1" dirty="0" smtClean="0"/>
                        <a:t>Y</a:t>
                      </a:r>
                      <a:endParaRPr lang="en-GB" i="1" dirty="0"/>
                    </a:p>
                  </a:txBody>
                  <a:tcPr/>
                </a:tc>
                <a:tc>
                  <a:txBody>
                    <a:bodyPr/>
                    <a:lstStyle/>
                    <a:p>
                      <a:pPr algn="l"/>
                      <a:r>
                        <a:rPr lang="en-GB" i="1" dirty="0" smtClean="0"/>
                        <a:t>All</a:t>
                      </a:r>
                      <a:endParaRPr lang="en-GB" i="1" dirty="0"/>
                    </a:p>
                  </a:txBody>
                  <a:tcPr/>
                </a:tc>
                <a:tc>
                  <a:txBody>
                    <a:bodyPr/>
                    <a:lstStyle/>
                    <a:p>
                      <a:pPr algn="l"/>
                      <a:r>
                        <a:rPr lang="en-GB" i="1" dirty="0" smtClean="0"/>
                        <a:t>Application form</a:t>
                      </a:r>
                      <a:endParaRPr lang="en-GB" i="1" dirty="0"/>
                    </a:p>
                  </a:txBody>
                  <a:tcPr/>
                </a:tc>
              </a:tr>
              <a:tr h="456707">
                <a:tc>
                  <a:txBody>
                    <a:bodyPr/>
                    <a:lstStyle/>
                    <a:p>
                      <a:pPr algn="ctr"/>
                      <a:r>
                        <a:rPr lang="en-GB" i="1" dirty="0" smtClean="0"/>
                        <a:t>Y</a:t>
                      </a:r>
                      <a:endParaRPr lang="en-GB" i="1" dirty="0"/>
                    </a:p>
                  </a:txBody>
                  <a:tcPr/>
                </a:tc>
                <a:tc>
                  <a:txBody>
                    <a:bodyPr/>
                    <a:lstStyle/>
                    <a:p>
                      <a:r>
                        <a:rPr lang="en-GB" i="1" dirty="0" smtClean="0"/>
                        <a:t>Company</a:t>
                      </a:r>
                      <a:endParaRPr lang="en-GB" i="1" dirty="0"/>
                    </a:p>
                  </a:txBody>
                  <a:tcPr/>
                </a:tc>
                <a:tc>
                  <a:txBody>
                    <a:bodyPr/>
                    <a:lstStyle/>
                    <a:p>
                      <a:r>
                        <a:rPr lang="en-GB" i="1" dirty="0" smtClean="0"/>
                        <a:t>Company</a:t>
                      </a:r>
                      <a:r>
                        <a:rPr lang="en-GB" i="1" baseline="0" dirty="0" smtClean="0"/>
                        <a:t> registration (copy)</a:t>
                      </a:r>
                      <a:endParaRPr lang="en-GB" i="1" dirty="0"/>
                    </a:p>
                  </a:txBody>
                  <a:tcPr/>
                </a:tc>
              </a:tr>
              <a:tr h="456707">
                <a:tc>
                  <a:txBody>
                    <a:bodyPr/>
                    <a:lstStyle/>
                    <a:p>
                      <a:pPr algn="ctr"/>
                      <a:r>
                        <a:rPr lang="en-GB" i="1" dirty="0" smtClean="0"/>
                        <a:t>Y</a:t>
                      </a:r>
                      <a:endParaRPr lang="en-GB"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All</a:t>
                      </a:r>
                    </a:p>
                  </a:txBody>
                  <a:tcPr/>
                </a:tc>
                <a:tc>
                  <a:txBody>
                    <a:bodyPr/>
                    <a:lstStyle/>
                    <a:p>
                      <a:r>
                        <a:rPr lang="en-GB" i="1" dirty="0" smtClean="0"/>
                        <a:t>Proof of payment of taxes (copy)</a:t>
                      </a:r>
                      <a:endParaRPr lang="en-GB" i="1" dirty="0"/>
                    </a:p>
                  </a:txBody>
                  <a:tcPr/>
                </a:tc>
              </a:tr>
              <a:tr h="456707">
                <a:tc>
                  <a:txBody>
                    <a:bodyPr/>
                    <a:lstStyle/>
                    <a:p>
                      <a:pPr algn="ctr"/>
                      <a:r>
                        <a:rPr lang="en-GB" i="1" dirty="0" smtClean="0">
                          <a:solidFill>
                            <a:schemeClr val="tx1"/>
                          </a:solidFill>
                        </a:rPr>
                        <a:t>Y</a:t>
                      </a:r>
                      <a:endParaRPr lang="en-GB" i="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solidFill>
                            <a:schemeClr val="tx1"/>
                          </a:solidFill>
                        </a:rPr>
                        <a:t>All</a:t>
                      </a:r>
                    </a:p>
                  </a:txBody>
                  <a:tcPr/>
                </a:tc>
                <a:tc>
                  <a:txBody>
                    <a:bodyPr/>
                    <a:lstStyle/>
                    <a:p>
                      <a:r>
                        <a:rPr lang="en-GB" i="1" dirty="0" smtClean="0">
                          <a:solidFill>
                            <a:schemeClr val="tx1"/>
                          </a:solidFill>
                        </a:rPr>
                        <a:t>Financial</a:t>
                      </a:r>
                      <a:r>
                        <a:rPr lang="en-GB" i="1" baseline="0" dirty="0" smtClean="0">
                          <a:solidFill>
                            <a:schemeClr val="tx1"/>
                          </a:solidFill>
                        </a:rPr>
                        <a:t> Statement (1 year)</a:t>
                      </a:r>
                      <a:endParaRPr lang="en-GB" i="1" dirty="0">
                        <a:solidFill>
                          <a:schemeClr val="tx1"/>
                        </a:solidFill>
                      </a:endParaRPr>
                    </a:p>
                  </a:txBody>
                  <a:tcPr/>
                </a:tc>
              </a:tr>
              <a:tr h="456707">
                <a:tc>
                  <a:txBody>
                    <a:bodyPr/>
                    <a:lstStyle/>
                    <a:p>
                      <a:pPr algn="ctr"/>
                      <a:r>
                        <a:rPr lang="en-GB" dirty="0" smtClean="0">
                          <a:solidFill>
                            <a:srgbClr val="FF0000"/>
                          </a:solidFill>
                        </a:rPr>
                        <a:t>Y</a:t>
                      </a:r>
                      <a:endParaRPr lang="en-GB" dirty="0">
                        <a:solidFill>
                          <a:srgbClr val="FF0000"/>
                        </a:solidFill>
                      </a:endParaRPr>
                    </a:p>
                  </a:txBody>
                  <a:tcPr/>
                </a:tc>
                <a:tc>
                  <a:txBody>
                    <a:bodyPr/>
                    <a:lstStyle/>
                    <a:p>
                      <a:r>
                        <a:rPr lang="en-GB" dirty="0" smtClean="0">
                          <a:solidFill>
                            <a:srgbClr val="FF0000"/>
                          </a:solidFill>
                        </a:rPr>
                        <a:t>All</a:t>
                      </a:r>
                      <a:endParaRPr lang="en-GB" dirty="0">
                        <a:solidFill>
                          <a:srgbClr val="FF0000"/>
                        </a:solidFill>
                      </a:endParaRPr>
                    </a:p>
                  </a:txBody>
                  <a:tcPr/>
                </a:tc>
                <a:tc>
                  <a:txBody>
                    <a:bodyPr/>
                    <a:lstStyle/>
                    <a:p>
                      <a:r>
                        <a:rPr lang="en-GB" dirty="0" smtClean="0">
                          <a:solidFill>
                            <a:srgbClr val="FF0000"/>
                          </a:solidFill>
                        </a:rPr>
                        <a:t>Business</a:t>
                      </a:r>
                      <a:r>
                        <a:rPr lang="en-GB" baseline="0" dirty="0" smtClean="0">
                          <a:solidFill>
                            <a:srgbClr val="FF0000"/>
                          </a:solidFill>
                        </a:rPr>
                        <a:t> History</a:t>
                      </a:r>
                      <a:endParaRPr lang="en-GB" dirty="0">
                        <a:solidFill>
                          <a:srgbClr val="FF0000"/>
                        </a:solidFill>
                      </a:endParaRPr>
                    </a:p>
                  </a:txBody>
                  <a:tcPr/>
                </a:tc>
              </a:tr>
              <a:tr h="456707">
                <a:tc>
                  <a:txBody>
                    <a:bodyPr/>
                    <a:lstStyle/>
                    <a:p>
                      <a:pPr algn="ctr"/>
                      <a:r>
                        <a:rPr lang="en-GB" dirty="0" smtClean="0"/>
                        <a:t>Y</a:t>
                      </a:r>
                      <a:endParaRPr lang="en-GB" dirty="0"/>
                    </a:p>
                  </a:txBody>
                  <a:tcPr/>
                </a:tc>
                <a:tc>
                  <a:txBody>
                    <a:bodyPr/>
                    <a:lstStyle/>
                    <a:p>
                      <a:r>
                        <a:rPr lang="en-GB" dirty="0" smtClean="0"/>
                        <a:t>Compan</a:t>
                      </a:r>
                      <a:r>
                        <a:rPr lang="en-GB" baseline="0" dirty="0" smtClean="0"/>
                        <a:t>y</a:t>
                      </a:r>
                      <a:endParaRPr lang="en-GB" dirty="0"/>
                    </a:p>
                  </a:txBody>
                  <a:tcPr/>
                </a:tc>
                <a:tc>
                  <a:txBody>
                    <a:bodyPr/>
                    <a:lstStyle/>
                    <a:p>
                      <a:r>
                        <a:rPr lang="en-GB" dirty="0" smtClean="0"/>
                        <a:t>Signed pledge and list of executives</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Letter of attorney (if</a:t>
                      </a:r>
                      <a:r>
                        <a:rPr lang="en-GB" baseline="0" dirty="0" smtClean="0"/>
                        <a:t> necessary)</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Foreign</a:t>
                      </a:r>
                      <a:r>
                        <a:rPr lang="en-GB" baseline="0" dirty="0" smtClean="0"/>
                        <a:t> character notification </a:t>
                      </a:r>
                      <a:r>
                        <a:rPr lang="en-GB" dirty="0" smtClean="0"/>
                        <a:t>(if</a:t>
                      </a:r>
                      <a:r>
                        <a:rPr lang="en-GB" baseline="0" dirty="0" smtClean="0"/>
                        <a:t> necessary)</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Detailed</a:t>
                      </a:r>
                      <a:r>
                        <a:rPr lang="en-GB" baseline="0" dirty="0" smtClean="0"/>
                        <a:t> report on depreciation of assets </a:t>
                      </a:r>
                      <a:r>
                        <a:rPr lang="en-GB" dirty="0" smtClean="0"/>
                        <a:t>(if</a:t>
                      </a:r>
                      <a:r>
                        <a:rPr lang="en-GB" baseline="0" dirty="0" smtClean="0"/>
                        <a:t> necessary)</a:t>
                      </a:r>
                      <a:endParaRPr lang="en-GB" dirty="0"/>
                    </a:p>
                  </a:txBody>
                  <a:tcPr/>
                </a:tc>
              </a:tr>
            </a:tbl>
          </a:graphicData>
        </a:graphic>
      </p:graphicFrame>
      <p:sp>
        <p:nvSpPr>
          <p:cNvPr id="20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17</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91856" y="404664"/>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a:solidFill>
                  <a:schemeClr val="bg1"/>
                </a:solidFill>
                <a:latin typeface="Asap"/>
                <a:cs typeface="Asap"/>
              </a:rPr>
              <a:t>Unified supplier </a:t>
            </a:r>
            <a:r>
              <a:rPr lang="fr-BE" b="1" dirty="0" smtClean="0">
                <a:solidFill>
                  <a:schemeClr val="bg1"/>
                </a:solidFill>
                <a:latin typeface="Asap"/>
                <a:cs typeface="Asap"/>
              </a:rPr>
              <a:t>Qualification</a:t>
            </a:r>
          </a:p>
          <a:p>
            <a:pPr algn="l" eaLnBrk="1" hangingPunct="1"/>
            <a:r>
              <a:rPr lang="fr-BE" i="1" dirty="0" smtClean="0">
                <a:solidFill>
                  <a:schemeClr val="bg1"/>
                </a:solidFill>
                <a:latin typeface="Asap"/>
                <a:cs typeface="Asap"/>
              </a:rPr>
              <a:t>Forms to submit</a:t>
            </a:r>
            <a:endParaRPr lang="en-GB" i="1" dirty="0">
              <a:solidFill>
                <a:schemeClr val="bg1"/>
              </a:solidFill>
              <a:latin typeface="Asap"/>
              <a:cs typeface="Asap"/>
            </a:endParaRPr>
          </a:p>
        </p:txBody>
      </p:sp>
    </p:spTree>
    <p:extLst>
      <p:ext uri="{BB962C8B-B14F-4D97-AF65-F5344CB8AC3E}">
        <p14:creationId xmlns:p14="http://schemas.microsoft.com/office/powerpoint/2010/main" val="36719456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571EAD5D-9484-477C-B51D-3CE57681839D}" type="slidenum">
              <a:rPr lang="en-US" altLang="en-US" smtClean="0"/>
              <a:pPr/>
              <a:t>18</a:t>
            </a:fld>
            <a:endParaRPr lang="en-US" altLang="en-US"/>
          </a:p>
        </p:txBody>
      </p:sp>
      <p:pic>
        <p:nvPicPr>
          <p:cNvPr id="5" name="Afbeelding 4" descr="h28-eigyouexp_h.jpg"/>
          <p:cNvPicPr>
            <a:picLocks noChangeAspect="1"/>
          </p:cNvPicPr>
          <p:nvPr/>
        </p:nvPicPr>
        <p:blipFill rotWithShape="1">
          <a:blip r:embed="rId3" cstate="print">
            <a:extLst>
              <a:ext uri="{28A0092B-C50C-407E-A947-70E740481C1C}">
                <a14:useLocalDpi xmlns:a14="http://schemas.microsoft.com/office/drawing/2010/main" val="0"/>
              </a:ext>
            </a:extLst>
          </a:blip>
          <a:srcRect t="11111" b="10306"/>
          <a:stretch/>
        </p:blipFill>
        <p:spPr>
          <a:xfrm>
            <a:off x="3325120" y="0"/>
            <a:ext cx="5828120" cy="6478353"/>
          </a:xfrm>
          <a:prstGeom prst="rect">
            <a:avLst/>
          </a:prstGeom>
        </p:spPr>
      </p:pic>
      <p:sp>
        <p:nvSpPr>
          <p:cNvPr id="6" name="Tekstvak 5"/>
          <p:cNvSpPr txBox="1"/>
          <p:nvPr/>
        </p:nvSpPr>
        <p:spPr>
          <a:xfrm>
            <a:off x="178036" y="692696"/>
            <a:ext cx="3313844" cy="4955203"/>
          </a:xfrm>
          <a:prstGeom prst="rect">
            <a:avLst/>
          </a:prstGeom>
          <a:noFill/>
        </p:spPr>
        <p:txBody>
          <a:bodyPr wrap="square" rtlCol="0">
            <a:spAutoFit/>
          </a:bodyPr>
          <a:lstStyle/>
          <a:p>
            <a:r>
              <a:rPr lang="en-GB" dirty="0" smtClean="0">
                <a:solidFill>
                  <a:srgbClr val="042A93"/>
                </a:solidFill>
                <a:latin typeface="Asap"/>
                <a:cs typeface="Asap"/>
              </a:rPr>
              <a:t>Business history</a:t>
            </a:r>
          </a:p>
          <a:p>
            <a:endParaRPr lang="en-GB" dirty="0" smtClean="0">
              <a:solidFill>
                <a:srgbClr val="042A93"/>
              </a:solidFill>
              <a:latin typeface="Asap"/>
              <a:cs typeface="Asap"/>
            </a:endParaRPr>
          </a:p>
          <a:p>
            <a:pPr marL="342900" indent="-342900" algn="l">
              <a:buFont typeface="Arial"/>
              <a:buChar char="•"/>
            </a:pPr>
            <a:r>
              <a:rPr lang="en-GB" sz="2000" dirty="0" smtClean="0">
                <a:latin typeface="Asap"/>
                <a:cs typeface="Asap"/>
              </a:rPr>
              <a:t>Your company’s CV</a:t>
            </a:r>
          </a:p>
          <a:p>
            <a:pPr marL="342900" indent="-342900" algn="l">
              <a:buFont typeface="Arial"/>
              <a:buChar char="•"/>
            </a:pPr>
            <a:r>
              <a:rPr lang="en-GB" sz="2000" dirty="0" smtClean="0">
                <a:latin typeface="Asap"/>
                <a:cs typeface="Asap"/>
              </a:rPr>
              <a:t>Contact details</a:t>
            </a:r>
          </a:p>
          <a:p>
            <a:pPr marL="342900" indent="-342900" algn="l">
              <a:buFont typeface="Arial"/>
              <a:buChar char="•"/>
            </a:pPr>
            <a:r>
              <a:rPr lang="en-GB" sz="2000" dirty="0" smtClean="0">
                <a:latin typeface="Asap"/>
                <a:cs typeface="Asap"/>
              </a:rPr>
              <a:t>Main business activities</a:t>
            </a:r>
          </a:p>
          <a:p>
            <a:pPr marL="342900" indent="-342900" algn="l">
              <a:buFont typeface="Arial"/>
              <a:buChar char="•"/>
            </a:pPr>
            <a:r>
              <a:rPr lang="en-GB" sz="2000" dirty="0" smtClean="0">
                <a:latin typeface="Asap"/>
                <a:cs typeface="Asap"/>
              </a:rPr>
              <a:t>Major achievements</a:t>
            </a:r>
          </a:p>
          <a:p>
            <a:pPr marL="342900" indent="-342900" algn="l">
              <a:buFont typeface="Arial"/>
              <a:buChar char="•"/>
            </a:pPr>
            <a:r>
              <a:rPr lang="en-GB" sz="2000" dirty="0" smtClean="0">
                <a:latin typeface="Asap"/>
                <a:cs typeface="Asap"/>
              </a:rPr>
              <a:t>(Technical capabilities, licenses</a:t>
            </a:r>
          </a:p>
          <a:p>
            <a:pPr marL="342900" indent="-342900" algn="l">
              <a:buFont typeface="Arial"/>
              <a:buChar char="•"/>
            </a:pPr>
            <a:r>
              <a:rPr lang="en-GB" sz="2000" dirty="0" smtClean="0">
                <a:latin typeface="Asap"/>
                <a:cs typeface="Asap"/>
              </a:rPr>
              <a:t>Historical timeline (year of establishment, enlargement, conspicuous dates in your company’s existence)</a:t>
            </a:r>
            <a:endParaRPr lang="en-GB" sz="2000" dirty="0">
              <a:latin typeface="Asap"/>
              <a:cs typeface="Asap"/>
            </a:endParaRPr>
          </a:p>
          <a:p>
            <a:pPr marL="457200" indent="-457200" algn="l">
              <a:buFont typeface="Arial"/>
              <a:buChar char="•"/>
            </a:pPr>
            <a:endParaRPr lang="en-GB" sz="2000" dirty="0">
              <a:latin typeface="Aasap"/>
              <a:cs typeface="Aasap"/>
            </a:endParaRPr>
          </a:p>
        </p:txBody>
      </p:sp>
    </p:spTree>
    <p:extLst>
      <p:ext uri="{BB962C8B-B14F-4D97-AF65-F5344CB8AC3E}">
        <p14:creationId xmlns:p14="http://schemas.microsoft.com/office/powerpoint/2010/main" val="8816722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el 2"/>
          <p:cNvSpPr>
            <a:spLocks noGrp="1"/>
          </p:cNvSpPr>
          <p:nvPr>
            <p:ph type="title"/>
          </p:nvPr>
        </p:nvSpPr>
        <p:spPr/>
        <p:txBody>
          <a:bodyPr/>
          <a:lstStyle/>
          <a:p>
            <a:endParaRPr lang="en-GB"/>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61440208"/>
              </p:ext>
            </p:extLst>
          </p:nvPr>
        </p:nvGraphicFramePr>
        <p:xfrm>
          <a:off x="457200" y="1600200"/>
          <a:ext cx="8229600" cy="4689483"/>
        </p:xfrm>
        <a:graphic>
          <a:graphicData uri="http://schemas.openxmlformats.org/drawingml/2006/table">
            <a:tbl>
              <a:tblPr firstRow="1" bandRow="1">
                <a:tableStyleId>{BC89EF96-8CEA-46FF-86C4-4CE0E7609802}</a:tableStyleId>
              </a:tblPr>
              <a:tblGrid>
                <a:gridCol w="1018456"/>
                <a:gridCol w="1152128"/>
                <a:gridCol w="6059016"/>
              </a:tblGrid>
              <a:tr h="456707">
                <a:tc>
                  <a:txBody>
                    <a:bodyPr/>
                    <a:lstStyle/>
                    <a:p>
                      <a:r>
                        <a:rPr lang="en-GB" sz="1600" dirty="0" smtClean="0"/>
                        <a:t>Required</a:t>
                      </a:r>
                      <a:endParaRPr lang="en-GB" sz="1600" b="1" dirty="0"/>
                    </a:p>
                  </a:txBody>
                  <a:tcPr/>
                </a:tc>
                <a:tc>
                  <a:txBody>
                    <a:bodyPr/>
                    <a:lstStyle/>
                    <a:p>
                      <a:pPr algn="ctr"/>
                      <a:r>
                        <a:rPr lang="en-GB" sz="1600" dirty="0" smtClean="0"/>
                        <a:t>Company/individual</a:t>
                      </a:r>
                      <a:endParaRPr lang="en-GB" sz="1600" b="1" dirty="0"/>
                    </a:p>
                  </a:txBody>
                  <a:tcPr/>
                </a:tc>
                <a:tc>
                  <a:txBody>
                    <a:bodyPr/>
                    <a:lstStyle/>
                    <a:p>
                      <a:pPr algn="ctr"/>
                      <a:r>
                        <a:rPr lang="en-GB" sz="1600" dirty="0" smtClean="0"/>
                        <a:t>Form</a:t>
                      </a:r>
                      <a:endParaRPr lang="en-GB" sz="1600" b="1" dirty="0"/>
                    </a:p>
                  </a:txBody>
                  <a:tcPr/>
                </a:tc>
              </a:tr>
              <a:tr h="456707">
                <a:tc>
                  <a:txBody>
                    <a:bodyPr/>
                    <a:lstStyle/>
                    <a:p>
                      <a:pPr algn="ctr"/>
                      <a:r>
                        <a:rPr lang="en-GB" i="1" dirty="0" smtClean="0"/>
                        <a:t>Y</a:t>
                      </a:r>
                      <a:endParaRPr lang="en-GB" i="1" dirty="0"/>
                    </a:p>
                  </a:txBody>
                  <a:tcPr/>
                </a:tc>
                <a:tc>
                  <a:txBody>
                    <a:bodyPr/>
                    <a:lstStyle/>
                    <a:p>
                      <a:pPr algn="l"/>
                      <a:r>
                        <a:rPr lang="en-GB" i="1" dirty="0" smtClean="0"/>
                        <a:t>All</a:t>
                      </a:r>
                      <a:endParaRPr lang="en-GB" i="1" dirty="0"/>
                    </a:p>
                  </a:txBody>
                  <a:tcPr/>
                </a:tc>
                <a:tc>
                  <a:txBody>
                    <a:bodyPr/>
                    <a:lstStyle/>
                    <a:p>
                      <a:pPr algn="l"/>
                      <a:r>
                        <a:rPr lang="en-GB" i="1" dirty="0" smtClean="0"/>
                        <a:t>Application form</a:t>
                      </a:r>
                      <a:endParaRPr lang="en-GB" i="1" dirty="0"/>
                    </a:p>
                  </a:txBody>
                  <a:tcPr/>
                </a:tc>
              </a:tr>
              <a:tr h="456707">
                <a:tc>
                  <a:txBody>
                    <a:bodyPr/>
                    <a:lstStyle/>
                    <a:p>
                      <a:pPr algn="ctr"/>
                      <a:r>
                        <a:rPr lang="en-GB" i="1" dirty="0" smtClean="0"/>
                        <a:t>Y</a:t>
                      </a:r>
                      <a:endParaRPr lang="en-GB" i="1" dirty="0"/>
                    </a:p>
                  </a:txBody>
                  <a:tcPr/>
                </a:tc>
                <a:tc>
                  <a:txBody>
                    <a:bodyPr/>
                    <a:lstStyle/>
                    <a:p>
                      <a:r>
                        <a:rPr lang="en-GB" i="1" dirty="0" smtClean="0"/>
                        <a:t>Company</a:t>
                      </a:r>
                      <a:endParaRPr lang="en-GB" i="1" dirty="0"/>
                    </a:p>
                  </a:txBody>
                  <a:tcPr/>
                </a:tc>
                <a:tc>
                  <a:txBody>
                    <a:bodyPr/>
                    <a:lstStyle/>
                    <a:p>
                      <a:r>
                        <a:rPr lang="en-GB" i="1" dirty="0" smtClean="0"/>
                        <a:t>Company</a:t>
                      </a:r>
                      <a:r>
                        <a:rPr lang="en-GB" i="1" baseline="0" dirty="0" smtClean="0"/>
                        <a:t> registration (copy)</a:t>
                      </a:r>
                      <a:endParaRPr lang="en-GB" i="1" dirty="0"/>
                    </a:p>
                  </a:txBody>
                  <a:tcPr/>
                </a:tc>
              </a:tr>
              <a:tr h="456707">
                <a:tc>
                  <a:txBody>
                    <a:bodyPr/>
                    <a:lstStyle/>
                    <a:p>
                      <a:pPr algn="ctr"/>
                      <a:r>
                        <a:rPr lang="en-GB" i="1" dirty="0" smtClean="0"/>
                        <a:t>Y</a:t>
                      </a:r>
                      <a:endParaRPr lang="en-GB"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All</a:t>
                      </a:r>
                    </a:p>
                  </a:txBody>
                  <a:tcPr/>
                </a:tc>
                <a:tc>
                  <a:txBody>
                    <a:bodyPr/>
                    <a:lstStyle/>
                    <a:p>
                      <a:r>
                        <a:rPr lang="en-GB" i="1" dirty="0" smtClean="0"/>
                        <a:t>Proof of payment of taxes (copy)</a:t>
                      </a:r>
                      <a:endParaRPr lang="en-GB" i="1" dirty="0"/>
                    </a:p>
                  </a:txBody>
                  <a:tcPr/>
                </a:tc>
              </a:tr>
              <a:tr h="456707">
                <a:tc>
                  <a:txBody>
                    <a:bodyPr/>
                    <a:lstStyle/>
                    <a:p>
                      <a:pPr algn="ctr"/>
                      <a:r>
                        <a:rPr lang="en-GB" i="1" dirty="0" smtClean="0">
                          <a:solidFill>
                            <a:schemeClr val="tx1"/>
                          </a:solidFill>
                        </a:rPr>
                        <a:t>Y</a:t>
                      </a:r>
                      <a:endParaRPr lang="en-GB" i="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solidFill>
                            <a:schemeClr val="tx1"/>
                          </a:solidFill>
                        </a:rPr>
                        <a:t>All</a:t>
                      </a:r>
                    </a:p>
                  </a:txBody>
                  <a:tcPr/>
                </a:tc>
                <a:tc>
                  <a:txBody>
                    <a:bodyPr/>
                    <a:lstStyle/>
                    <a:p>
                      <a:r>
                        <a:rPr lang="en-GB" i="1" dirty="0" smtClean="0">
                          <a:solidFill>
                            <a:schemeClr val="tx1"/>
                          </a:solidFill>
                        </a:rPr>
                        <a:t>Financial</a:t>
                      </a:r>
                      <a:r>
                        <a:rPr lang="en-GB" i="1" baseline="0" dirty="0" smtClean="0">
                          <a:solidFill>
                            <a:schemeClr val="tx1"/>
                          </a:solidFill>
                        </a:rPr>
                        <a:t> Statement (1 year)</a:t>
                      </a:r>
                      <a:endParaRPr lang="en-GB" i="1" dirty="0">
                        <a:solidFill>
                          <a:schemeClr val="tx1"/>
                        </a:solidFill>
                      </a:endParaRPr>
                    </a:p>
                  </a:txBody>
                  <a:tcPr/>
                </a:tc>
              </a:tr>
              <a:tr h="456707">
                <a:tc>
                  <a:txBody>
                    <a:bodyPr/>
                    <a:lstStyle/>
                    <a:p>
                      <a:pPr algn="ctr"/>
                      <a:r>
                        <a:rPr lang="en-GB" i="1" dirty="0" smtClean="0">
                          <a:solidFill>
                            <a:schemeClr val="tx1"/>
                          </a:solidFill>
                        </a:rPr>
                        <a:t>Y</a:t>
                      </a:r>
                      <a:endParaRPr lang="en-GB" i="1" dirty="0">
                        <a:solidFill>
                          <a:schemeClr val="tx1"/>
                        </a:solidFill>
                      </a:endParaRPr>
                    </a:p>
                  </a:txBody>
                  <a:tcPr/>
                </a:tc>
                <a:tc>
                  <a:txBody>
                    <a:bodyPr/>
                    <a:lstStyle/>
                    <a:p>
                      <a:r>
                        <a:rPr lang="en-GB" i="1" dirty="0" smtClean="0">
                          <a:solidFill>
                            <a:schemeClr val="tx1"/>
                          </a:solidFill>
                        </a:rPr>
                        <a:t>All</a:t>
                      </a:r>
                      <a:endParaRPr lang="en-GB" i="1" dirty="0">
                        <a:solidFill>
                          <a:schemeClr val="tx1"/>
                        </a:solidFill>
                      </a:endParaRPr>
                    </a:p>
                  </a:txBody>
                  <a:tcPr/>
                </a:tc>
                <a:tc>
                  <a:txBody>
                    <a:bodyPr/>
                    <a:lstStyle/>
                    <a:p>
                      <a:r>
                        <a:rPr lang="en-GB" i="1" dirty="0" smtClean="0">
                          <a:solidFill>
                            <a:schemeClr val="tx1"/>
                          </a:solidFill>
                        </a:rPr>
                        <a:t>Business</a:t>
                      </a:r>
                      <a:r>
                        <a:rPr lang="en-GB" i="1" baseline="0" dirty="0" smtClean="0">
                          <a:solidFill>
                            <a:schemeClr val="tx1"/>
                          </a:solidFill>
                        </a:rPr>
                        <a:t> History</a:t>
                      </a:r>
                      <a:endParaRPr lang="en-GB" i="1" dirty="0">
                        <a:solidFill>
                          <a:schemeClr val="tx1"/>
                        </a:solidFill>
                      </a:endParaRPr>
                    </a:p>
                  </a:txBody>
                  <a:tcPr/>
                </a:tc>
              </a:tr>
              <a:tr h="456707">
                <a:tc>
                  <a:txBody>
                    <a:bodyPr/>
                    <a:lstStyle/>
                    <a:p>
                      <a:pPr algn="ctr"/>
                      <a:r>
                        <a:rPr lang="en-GB" dirty="0" smtClean="0">
                          <a:solidFill>
                            <a:srgbClr val="FF0000"/>
                          </a:solidFill>
                        </a:rPr>
                        <a:t>Y</a:t>
                      </a:r>
                      <a:endParaRPr lang="en-GB" dirty="0">
                        <a:solidFill>
                          <a:srgbClr val="FF0000"/>
                        </a:solidFill>
                      </a:endParaRPr>
                    </a:p>
                  </a:txBody>
                  <a:tcPr/>
                </a:tc>
                <a:tc>
                  <a:txBody>
                    <a:bodyPr/>
                    <a:lstStyle/>
                    <a:p>
                      <a:r>
                        <a:rPr lang="en-GB" dirty="0" smtClean="0">
                          <a:solidFill>
                            <a:srgbClr val="FF0000"/>
                          </a:solidFill>
                        </a:rPr>
                        <a:t>Compan</a:t>
                      </a:r>
                      <a:r>
                        <a:rPr lang="en-GB" baseline="0" dirty="0" smtClean="0">
                          <a:solidFill>
                            <a:srgbClr val="FF0000"/>
                          </a:solidFill>
                        </a:rPr>
                        <a:t>y</a:t>
                      </a:r>
                      <a:endParaRPr lang="en-GB" dirty="0">
                        <a:solidFill>
                          <a:srgbClr val="FF0000"/>
                        </a:solidFill>
                      </a:endParaRPr>
                    </a:p>
                  </a:txBody>
                  <a:tcPr/>
                </a:tc>
                <a:tc>
                  <a:txBody>
                    <a:bodyPr/>
                    <a:lstStyle/>
                    <a:p>
                      <a:r>
                        <a:rPr lang="en-GB" dirty="0" smtClean="0">
                          <a:solidFill>
                            <a:srgbClr val="FF0000"/>
                          </a:solidFill>
                        </a:rPr>
                        <a:t>Signed pledge and list of executives</a:t>
                      </a:r>
                      <a:endParaRPr lang="en-GB" dirty="0">
                        <a:solidFill>
                          <a:srgbClr val="FF0000"/>
                        </a:solidFill>
                      </a:endParaRPr>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Letter of attorney (if</a:t>
                      </a:r>
                      <a:r>
                        <a:rPr lang="en-GB" baseline="0" dirty="0" smtClean="0"/>
                        <a:t> necessary)</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Foreign</a:t>
                      </a:r>
                      <a:r>
                        <a:rPr lang="en-GB" baseline="0" dirty="0" smtClean="0"/>
                        <a:t> character notification </a:t>
                      </a:r>
                      <a:r>
                        <a:rPr lang="en-GB" dirty="0" smtClean="0"/>
                        <a:t>(if</a:t>
                      </a:r>
                      <a:r>
                        <a:rPr lang="en-GB" baseline="0" dirty="0" smtClean="0"/>
                        <a:t> necessary)</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Detailed</a:t>
                      </a:r>
                      <a:r>
                        <a:rPr lang="en-GB" baseline="0" dirty="0" smtClean="0"/>
                        <a:t> report on depreciation of assets </a:t>
                      </a:r>
                      <a:r>
                        <a:rPr lang="en-GB" dirty="0" smtClean="0"/>
                        <a:t>(if</a:t>
                      </a:r>
                      <a:r>
                        <a:rPr lang="en-GB" baseline="0" dirty="0" smtClean="0"/>
                        <a:t> necessary)</a:t>
                      </a:r>
                      <a:endParaRPr lang="en-GB" dirty="0"/>
                    </a:p>
                  </a:txBody>
                  <a:tcPr/>
                </a:tc>
              </a:tr>
            </a:tbl>
          </a:graphicData>
        </a:graphic>
      </p:graphicFrame>
      <p:sp>
        <p:nvSpPr>
          <p:cNvPr id="20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19</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91856" y="404664"/>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a:solidFill>
                  <a:schemeClr val="bg1"/>
                </a:solidFill>
                <a:latin typeface="Asap"/>
                <a:cs typeface="Asap"/>
              </a:rPr>
              <a:t>Unified supplier </a:t>
            </a:r>
            <a:r>
              <a:rPr lang="fr-BE" b="1" dirty="0" smtClean="0">
                <a:solidFill>
                  <a:schemeClr val="bg1"/>
                </a:solidFill>
                <a:latin typeface="Asap"/>
                <a:cs typeface="Asap"/>
              </a:rPr>
              <a:t>Qualification</a:t>
            </a:r>
          </a:p>
          <a:p>
            <a:pPr algn="l" eaLnBrk="1" hangingPunct="1"/>
            <a:r>
              <a:rPr lang="fr-BE" i="1" dirty="0" smtClean="0">
                <a:solidFill>
                  <a:schemeClr val="bg1"/>
                </a:solidFill>
                <a:latin typeface="Asap"/>
                <a:cs typeface="Asap"/>
              </a:rPr>
              <a:t>Forms to submit</a:t>
            </a:r>
            <a:endParaRPr lang="en-GB" i="1" dirty="0">
              <a:solidFill>
                <a:schemeClr val="bg1"/>
              </a:solidFill>
              <a:latin typeface="Asap"/>
              <a:cs typeface="Asap"/>
            </a:endParaRPr>
          </a:p>
        </p:txBody>
      </p:sp>
    </p:spTree>
    <p:extLst>
      <p:ext uri="{BB962C8B-B14F-4D97-AF65-F5344CB8AC3E}">
        <p14:creationId xmlns:p14="http://schemas.microsoft.com/office/powerpoint/2010/main" val="42722548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91856" y="404664"/>
            <a:ext cx="8362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smtClean="0">
                <a:solidFill>
                  <a:schemeClr val="bg1"/>
                </a:solidFill>
                <a:latin typeface="Asap"/>
                <a:cs typeface="Asap"/>
              </a:rPr>
              <a:t>Today’s topics</a:t>
            </a:r>
            <a:endParaRPr lang="en-GB" b="1" dirty="0">
              <a:solidFill>
                <a:schemeClr val="bg1"/>
              </a:solidFill>
              <a:latin typeface="Asap"/>
              <a:cs typeface="Asap"/>
            </a:endParaRPr>
          </a:p>
        </p:txBody>
      </p:sp>
      <p:sp>
        <p:nvSpPr>
          <p:cNvPr id="2" name="Tekstvak 1"/>
          <p:cNvSpPr txBox="1"/>
          <p:nvPr/>
        </p:nvSpPr>
        <p:spPr>
          <a:xfrm>
            <a:off x="467544" y="1988840"/>
            <a:ext cx="8064896" cy="3847207"/>
          </a:xfrm>
          <a:prstGeom prst="rect">
            <a:avLst/>
          </a:prstGeom>
          <a:noFill/>
        </p:spPr>
        <p:txBody>
          <a:bodyPr wrap="square" rtlCol="0">
            <a:spAutoFit/>
          </a:bodyPr>
          <a:lstStyle/>
          <a:p>
            <a:pPr marL="457200" indent="-457200" algn="l">
              <a:buFont typeface="Arial"/>
              <a:buChar char="•"/>
            </a:pPr>
            <a:r>
              <a:rPr lang="en-GB" sz="2400" b="1" dirty="0" smtClean="0">
                <a:solidFill>
                  <a:srgbClr val="1F497D"/>
                </a:solidFill>
                <a:latin typeface="+mj-lt"/>
              </a:rPr>
              <a:t>Unified Supplier Qualification system</a:t>
            </a:r>
          </a:p>
          <a:p>
            <a:pPr marL="914400" lvl="1" indent="-457200" algn="l">
              <a:buFont typeface="Arial"/>
              <a:buChar char="•"/>
            </a:pPr>
            <a:r>
              <a:rPr lang="en-GB" sz="2400" dirty="0" smtClean="0">
                <a:latin typeface="+mj-lt"/>
              </a:rPr>
              <a:t>Outline</a:t>
            </a:r>
          </a:p>
          <a:p>
            <a:pPr marL="914400" lvl="1" indent="-457200" algn="l">
              <a:buFont typeface="Arial"/>
              <a:buChar char="•"/>
            </a:pPr>
            <a:r>
              <a:rPr lang="en-GB" sz="2400" dirty="0" smtClean="0">
                <a:latin typeface="+mj-lt"/>
              </a:rPr>
              <a:t>How to get it</a:t>
            </a:r>
          </a:p>
          <a:p>
            <a:pPr marL="457200" indent="-457200" algn="l">
              <a:buFont typeface="Arial"/>
              <a:buChar char="•"/>
            </a:pPr>
            <a:r>
              <a:rPr lang="en-GB" sz="2400" b="1" dirty="0">
                <a:solidFill>
                  <a:srgbClr val="1F497D"/>
                </a:solidFill>
                <a:latin typeface="+mj-lt"/>
              </a:rPr>
              <a:t>Tender participation qualification for construction and design</a:t>
            </a:r>
          </a:p>
          <a:p>
            <a:pPr marL="914400" lvl="1" indent="-457200" algn="l">
              <a:buFont typeface="Arial"/>
              <a:buChar char="•"/>
            </a:pPr>
            <a:r>
              <a:rPr lang="en-GB" sz="2400" dirty="0" smtClean="0">
                <a:latin typeface="+mj-lt"/>
              </a:rPr>
              <a:t>Outline</a:t>
            </a:r>
          </a:p>
          <a:p>
            <a:pPr marL="914400" lvl="1" indent="-457200" algn="l">
              <a:buFont typeface="Arial"/>
              <a:buChar char="•"/>
            </a:pPr>
            <a:r>
              <a:rPr lang="en-GB" sz="2400" dirty="0" smtClean="0">
                <a:latin typeface="+mj-lt"/>
              </a:rPr>
              <a:t>How to get it</a:t>
            </a:r>
          </a:p>
          <a:p>
            <a:pPr marL="457200" indent="-457200" algn="l">
              <a:buFont typeface="Arial"/>
              <a:buChar char="•"/>
            </a:pPr>
            <a:r>
              <a:rPr lang="en-GB" sz="2400" b="1" dirty="0" smtClean="0">
                <a:solidFill>
                  <a:srgbClr val="1F497D"/>
                </a:solidFill>
                <a:latin typeface="+mj-lt"/>
              </a:rPr>
              <a:t>Supplier Qualification at regional/local level</a:t>
            </a:r>
          </a:p>
          <a:p>
            <a:pPr marL="914400" lvl="1" indent="-457200" algn="l">
              <a:buFont typeface="Arial"/>
              <a:buChar char="•"/>
            </a:pPr>
            <a:r>
              <a:rPr lang="en-GB" sz="2400" dirty="0" smtClean="0">
                <a:latin typeface="+mj-lt"/>
              </a:rPr>
              <a:t>Case: Tokyo </a:t>
            </a:r>
            <a:r>
              <a:rPr lang="en-GB" sz="2400" dirty="0" smtClean="0">
                <a:latin typeface="+mj-lt"/>
              </a:rPr>
              <a:t>Metropolitan Government</a:t>
            </a:r>
          </a:p>
          <a:p>
            <a:pPr marL="914400" lvl="1" indent="-457200" algn="l">
              <a:buFont typeface="Arial"/>
              <a:buChar char="•"/>
            </a:pPr>
            <a:r>
              <a:rPr lang="en-GB" sz="2400" dirty="0" smtClean="0">
                <a:latin typeface="+mj-lt"/>
              </a:rPr>
              <a:t>How to get it</a:t>
            </a:r>
          </a:p>
        </p:txBody>
      </p:sp>
      <p:sp>
        <p:nvSpPr>
          <p:cNvPr id="3" name="Rechthoek 2"/>
          <p:cNvSpPr/>
          <p:nvPr/>
        </p:nvSpPr>
        <p:spPr>
          <a:xfrm>
            <a:off x="323528" y="1916832"/>
            <a:ext cx="8568952" cy="396044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GB" sz="3200" dirty="0" smtClean="0"/>
              <a:t>Why?</a:t>
            </a:r>
          </a:p>
          <a:p>
            <a:pPr marL="457200" indent="-457200" algn="l">
              <a:buFont typeface="Arial"/>
              <a:buChar char="•"/>
            </a:pPr>
            <a:r>
              <a:rPr lang="en-GB" dirty="0" smtClean="0"/>
              <a:t>To assess </a:t>
            </a:r>
            <a:r>
              <a:rPr lang="en-GB" u="sng" dirty="0" smtClean="0"/>
              <a:t>beforehand</a:t>
            </a:r>
            <a:r>
              <a:rPr lang="en-GB" dirty="0" smtClean="0"/>
              <a:t> the capabilities and financial soundness of prospective suppliers</a:t>
            </a:r>
          </a:p>
          <a:p>
            <a:pPr marL="457200" indent="-457200" algn="l">
              <a:buFont typeface="Arial"/>
              <a:buChar char="•"/>
            </a:pPr>
            <a:r>
              <a:rPr lang="en-GB" dirty="0" smtClean="0"/>
              <a:t>Classify suppliers and reserve contracts for suitable suppliers</a:t>
            </a:r>
          </a:p>
          <a:p>
            <a:pPr algn="l"/>
            <a:endParaRPr lang="en-GB" dirty="0" smtClean="0"/>
          </a:p>
          <a:p>
            <a:pPr algn="l"/>
            <a:endParaRPr lang="en-GB"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el 2"/>
          <p:cNvSpPr>
            <a:spLocks noGrp="1"/>
          </p:cNvSpPr>
          <p:nvPr>
            <p:ph type="title"/>
          </p:nvPr>
        </p:nvSpPr>
        <p:spPr/>
        <p:txBody>
          <a:bodyPr/>
          <a:lstStyle/>
          <a:p>
            <a:endParaRPr lang="en-GB"/>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954696498"/>
              </p:ext>
            </p:extLst>
          </p:nvPr>
        </p:nvGraphicFramePr>
        <p:xfrm>
          <a:off x="457200" y="1600200"/>
          <a:ext cx="8229600" cy="4689483"/>
        </p:xfrm>
        <a:graphic>
          <a:graphicData uri="http://schemas.openxmlformats.org/drawingml/2006/table">
            <a:tbl>
              <a:tblPr firstRow="1" bandRow="1">
                <a:tableStyleId>{BC89EF96-8CEA-46FF-86C4-4CE0E7609802}</a:tableStyleId>
              </a:tblPr>
              <a:tblGrid>
                <a:gridCol w="1018456"/>
                <a:gridCol w="1152128"/>
                <a:gridCol w="6059016"/>
              </a:tblGrid>
              <a:tr h="456707">
                <a:tc>
                  <a:txBody>
                    <a:bodyPr/>
                    <a:lstStyle/>
                    <a:p>
                      <a:r>
                        <a:rPr lang="en-GB" sz="1600" dirty="0" smtClean="0"/>
                        <a:t>Required</a:t>
                      </a:r>
                      <a:endParaRPr lang="en-GB" sz="1600" b="1" dirty="0"/>
                    </a:p>
                  </a:txBody>
                  <a:tcPr/>
                </a:tc>
                <a:tc>
                  <a:txBody>
                    <a:bodyPr/>
                    <a:lstStyle/>
                    <a:p>
                      <a:pPr algn="ctr"/>
                      <a:r>
                        <a:rPr lang="en-GB" sz="1600" dirty="0" smtClean="0"/>
                        <a:t>Company/individual</a:t>
                      </a:r>
                      <a:endParaRPr lang="en-GB" sz="1600" b="1" dirty="0"/>
                    </a:p>
                  </a:txBody>
                  <a:tcPr/>
                </a:tc>
                <a:tc>
                  <a:txBody>
                    <a:bodyPr/>
                    <a:lstStyle/>
                    <a:p>
                      <a:pPr algn="ctr"/>
                      <a:r>
                        <a:rPr lang="en-GB" sz="1600" dirty="0" smtClean="0"/>
                        <a:t>Form</a:t>
                      </a:r>
                      <a:endParaRPr lang="en-GB" sz="1600" b="1" dirty="0"/>
                    </a:p>
                  </a:txBody>
                  <a:tcPr/>
                </a:tc>
              </a:tr>
              <a:tr h="456707">
                <a:tc>
                  <a:txBody>
                    <a:bodyPr/>
                    <a:lstStyle/>
                    <a:p>
                      <a:pPr algn="ctr"/>
                      <a:r>
                        <a:rPr lang="en-GB" i="1" dirty="0" smtClean="0"/>
                        <a:t>Y</a:t>
                      </a:r>
                      <a:endParaRPr lang="en-GB" i="1" dirty="0"/>
                    </a:p>
                  </a:txBody>
                  <a:tcPr/>
                </a:tc>
                <a:tc>
                  <a:txBody>
                    <a:bodyPr/>
                    <a:lstStyle/>
                    <a:p>
                      <a:pPr algn="l"/>
                      <a:r>
                        <a:rPr lang="en-GB" i="1" dirty="0" smtClean="0"/>
                        <a:t>All</a:t>
                      </a:r>
                      <a:endParaRPr lang="en-GB" i="1" dirty="0"/>
                    </a:p>
                  </a:txBody>
                  <a:tcPr/>
                </a:tc>
                <a:tc>
                  <a:txBody>
                    <a:bodyPr/>
                    <a:lstStyle/>
                    <a:p>
                      <a:pPr algn="l"/>
                      <a:r>
                        <a:rPr lang="en-GB" i="1" dirty="0" smtClean="0"/>
                        <a:t>Application form</a:t>
                      </a:r>
                      <a:endParaRPr lang="en-GB" i="1" dirty="0"/>
                    </a:p>
                  </a:txBody>
                  <a:tcPr/>
                </a:tc>
              </a:tr>
              <a:tr h="456707">
                <a:tc>
                  <a:txBody>
                    <a:bodyPr/>
                    <a:lstStyle/>
                    <a:p>
                      <a:pPr algn="ctr"/>
                      <a:r>
                        <a:rPr lang="en-GB" i="1" dirty="0" smtClean="0"/>
                        <a:t>Y</a:t>
                      </a:r>
                      <a:endParaRPr lang="en-GB" i="1" dirty="0"/>
                    </a:p>
                  </a:txBody>
                  <a:tcPr/>
                </a:tc>
                <a:tc>
                  <a:txBody>
                    <a:bodyPr/>
                    <a:lstStyle/>
                    <a:p>
                      <a:r>
                        <a:rPr lang="en-GB" i="1" dirty="0" smtClean="0"/>
                        <a:t>Company</a:t>
                      </a:r>
                      <a:endParaRPr lang="en-GB" i="1" dirty="0"/>
                    </a:p>
                  </a:txBody>
                  <a:tcPr/>
                </a:tc>
                <a:tc>
                  <a:txBody>
                    <a:bodyPr/>
                    <a:lstStyle/>
                    <a:p>
                      <a:r>
                        <a:rPr lang="en-GB" i="1" dirty="0" smtClean="0"/>
                        <a:t>Company</a:t>
                      </a:r>
                      <a:r>
                        <a:rPr lang="en-GB" i="1" baseline="0" dirty="0" smtClean="0"/>
                        <a:t> registration (copy)</a:t>
                      </a:r>
                      <a:endParaRPr lang="en-GB" i="1" dirty="0"/>
                    </a:p>
                  </a:txBody>
                  <a:tcPr/>
                </a:tc>
              </a:tr>
              <a:tr h="456707">
                <a:tc>
                  <a:txBody>
                    <a:bodyPr/>
                    <a:lstStyle/>
                    <a:p>
                      <a:pPr algn="ctr"/>
                      <a:r>
                        <a:rPr lang="en-GB" i="1" dirty="0" smtClean="0"/>
                        <a:t>Y</a:t>
                      </a:r>
                      <a:endParaRPr lang="en-GB"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All</a:t>
                      </a:r>
                    </a:p>
                  </a:txBody>
                  <a:tcPr/>
                </a:tc>
                <a:tc>
                  <a:txBody>
                    <a:bodyPr/>
                    <a:lstStyle/>
                    <a:p>
                      <a:r>
                        <a:rPr lang="en-GB" i="1" dirty="0" smtClean="0"/>
                        <a:t>Proof of payment of taxes (copy)</a:t>
                      </a:r>
                      <a:endParaRPr lang="en-GB" i="1" dirty="0"/>
                    </a:p>
                  </a:txBody>
                  <a:tcPr/>
                </a:tc>
              </a:tr>
              <a:tr h="456707">
                <a:tc>
                  <a:txBody>
                    <a:bodyPr/>
                    <a:lstStyle/>
                    <a:p>
                      <a:pPr algn="ctr"/>
                      <a:r>
                        <a:rPr lang="en-GB" i="1" dirty="0" smtClean="0">
                          <a:solidFill>
                            <a:schemeClr val="tx1"/>
                          </a:solidFill>
                        </a:rPr>
                        <a:t>Y</a:t>
                      </a:r>
                      <a:endParaRPr lang="en-GB" i="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solidFill>
                            <a:schemeClr val="tx1"/>
                          </a:solidFill>
                        </a:rPr>
                        <a:t>All</a:t>
                      </a:r>
                    </a:p>
                  </a:txBody>
                  <a:tcPr/>
                </a:tc>
                <a:tc>
                  <a:txBody>
                    <a:bodyPr/>
                    <a:lstStyle/>
                    <a:p>
                      <a:r>
                        <a:rPr lang="en-GB" i="1" dirty="0" smtClean="0">
                          <a:solidFill>
                            <a:schemeClr val="tx1"/>
                          </a:solidFill>
                        </a:rPr>
                        <a:t>Financial</a:t>
                      </a:r>
                      <a:r>
                        <a:rPr lang="en-GB" i="1" baseline="0" dirty="0" smtClean="0">
                          <a:solidFill>
                            <a:schemeClr val="tx1"/>
                          </a:solidFill>
                        </a:rPr>
                        <a:t> Statement (1 year)</a:t>
                      </a:r>
                      <a:endParaRPr lang="en-GB" i="1" dirty="0">
                        <a:solidFill>
                          <a:schemeClr val="tx1"/>
                        </a:solidFill>
                      </a:endParaRPr>
                    </a:p>
                  </a:txBody>
                  <a:tcPr/>
                </a:tc>
              </a:tr>
              <a:tr h="456707">
                <a:tc>
                  <a:txBody>
                    <a:bodyPr/>
                    <a:lstStyle/>
                    <a:p>
                      <a:pPr algn="ctr"/>
                      <a:r>
                        <a:rPr lang="en-GB" i="1" dirty="0" smtClean="0">
                          <a:solidFill>
                            <a:schemeClr val="tx1"/>
                          </a:solidFill>
                        </a:rPr>
                        <a:t>Y</a:t>
                      </a:r>
                      <a:endParaRPr lang="en-GB" i="1" dirty="0">
                        <a:solidFill>
                          <a:schemeClr val="tx1"/>
                        </a:solidFill>
                      </a:endParaRPr>
                    </a:p>
                  </a:txBody>
                  <a:tcPr/>
                </a:tc>
                <a:tc>
                  <a:txBody>
                    <a:bodyPr/>
                    <a:lstStyle/>
                    <a:p>
                      <a:r>
                        <a:rPr lang="en-GB" i="1" dirty="0" smtClean="0">
                          <a:solidFill>
                            <a:schemeClr val="tx1"/>
                          </a:solidFill>
                        </a:rPr>
                        <a:t>All</a:t>
                      </a:r>
                      <a:endParaRPr lang="en-GB" i="1" dirty="0">
                        <a:solidFill>
                          <a:schemeClr val="tx1"/>
                        </a:solidFill>
                      </a:endParaRPr>
                    </a:p>
                  </a:txBody>
                  <a:tcPr/>
                </a:tc>
                <a:tc>
                  <a:txBody>
                    <a:bodyPr/>
                    <a:lstStyle/>
                    <a:p>
                      <a:r>
                        <a:rPr lang="en-GB" i="1" dirty="0" smtClean="0">
                          <a:solidFill>
                            <a:schemeClr val="tx1"/>
                          </a:solidFill>
                        </a:rPr>
                        <a:t>Business</a:t>
                      </a:r>
                      <a:r>
                        <a:rPr lang="en-GB" i="1" baseline="0" dirty="0" smtClean="0">
                          <a:solidFill>
                            <a:schemeClr val="tx1"/>
                          </a:solidFill>
                        </a:rPr>
                        <a:t> History</a:t>
                      </a:r>
                      <a:endParaRPr lang="en-GB" i="1" dirty="0">
                        <a:solidFill>
                          <a:schemeClr val="tx1"/>
                        </a:solidFill>
                      </a:endParaRPr>
                    </a:p>
                  </a:txBody>
                  <a:tcPr/>
                </a:tc>
              </a:tr>
              <a:tr h="456707">
                <a:tc>
                  <a:txBody>
                    <a:bodyPr/>
                    <a:lstStyle/>
                    <a:p>
                      <a:pPr algn="ctr"/>
                      <a:r>
                        <a:rPr lang="en-GB" i="1" dirty="0" smtClean="0">
                          <a:solidFill>
                            <a:schemeClr val="tx1"/>
                          </a:solidFill>
                        </a:rPr>
                        <a:t>Y</a:t>
                      </a:r>
                      <a:endParaRPr lang="en-GB" i="1" dirty="0">
                        <a:solidFill>
                          <a:schemeClr val="tx1"/>
                        </a:solidFill>
                      </a:endParaRPr>
                    </a:p>
                  </a:txBody>
                  <a:tcPr/>
                </a:tc>
                <a:tc>
                  <a:txBody>
                    <a:bodyPr/>
                    <a:lstStyle/>
                    <a:p>
                      <a:r>
                        <a:rPr lang="en-GB" i="1" dirty="0" smtClean="0">
                          <a:solidFill>
                            <a:schemeClr val="tx1"/>
                          </a:solidFill>
                        </a:rPr>
                        <a:t>Compan</a:t>
                      </a:r>
                      <a:r>
                        <a:rPr lang="en-GB" i="1" baseline="0" dirty="0" smtClean="0">
                          <a:solidFill>
                            <a:schemeClr val="tx1"/>
                          </a:solidFill>
                        </a:rPr>
                        <a:t>y</a:t>
                      </a:r>
                      <a:endParaRPr lang="en-GB" i="1" dirty="0">
                        <a:solidFill>
                          <a:schemeClr val="tx1"/>
                        </a:solidFill>
                      </a:endParaRPr>
                    </a:p>
                  </a:txBody>
                  <a:tcPr/>
                </a:tc>
                <a:tc>
                  <a:txBody>
                    <a:bodyPr/>
                    <a:lstStyle/>
                    <a:p>
                      <a:r>
                        <a:rPr lang="en-GB" i="1" dirty="0" smtClean="0">
                          <a:solidFill>
                            <a:schemeClr val="tx1"/>
                          </a:solidFill>
                        </a:rPr>
                        <a:t>Signed pledge and list of executives</a:t>
                      </a:r>
                      <a:endParaRPr lang="en-GB" i="1" dirty="0">
                        <a:solidFill>
                          <a:schemeClr val="tx1"/>
                        </a:solidFill>
                      </a:endParaRPr>
                    </a:p>
                  </a:txBody>
                  <a:tcPr/>
                </a:tc>
              </a:tr>
              <a:tr h="456707">
                <a:tc>
                  <a:txBody>
                    <a:bodyPr/>
                    <a:lstStyle/>
                    <a:p>
                      <a:pPr algn="ctr"/>
                      <a:r>
                        <a:rPr lang="en-GB" i="0" dirty="0" smtClean="0">
                          <a:solidFill>
                            <a:srgbClr val="FF0000"/>
                          </a:solidFill>
                        </a:rPr>
                        <a:t>N</a:t>
                      </a:r>
                      <a:endParaRPr lang="en-GB" i="0" dirty="0">
                        <a:solidFill>
                          <a:srgbClr val="FF0000"/>
                        </a:solidFill>
                      </a:endParaRPr>
                    </a:p>
                  </a:txBody>
                  <a:tcPr/>
                </a:tc>
                <a:tc>
                  <a:txBody>
                    <a:bodyPr/>
                    <a:lstStyle/>
                    <a:p>
                      <a:r>
                        <a:rPr lang="en-GB" i="0" dirty="0" smtClean="0">
                          <a:solidFill>
                            <a:srgbClr val="FF0000"/>
                          </a:solidFill>
                        </a:rPr>
                        <a:t>All</a:t>
                      </a:r>
                      <a:endParaRPr lang="en-GB" i="0" dirty="0">
                        <a:solidFill>
                          <a:srgbClr val="FF0000"/>
                        </a:solidFill>
                      </a:endParaRPr>
                    </a:p>
                  </a:txBody>
                  <a:tcPr/>
                </a:tc>
                <a:tc>
                  <a:txBody>
                    <a:bodyPr/>
                    <a:lstStyle/>
                    <a:p>
                      <a:r>
                        <a:rPr lang="en-GB" i="0" dirty="0" smtClean="0">
                          <a:solidFill>
                            <a:srgbClr val="FF0000"/>
                          </a:solidFill>
                        </a:rPr>
                        <a:t>Letter of attorney (if</a:t>
                      </a:r>
                      <a:r>
                        <a:rPr lang="en-GB" i="0" baseline="0" dirty="0" smtClean="0">
                          <a:solidFill>
                            <a:srgbClr val="FF0000"/>
                          </a:solidFill>
                        </a:rPr>
                        <a:t> necessary)</a:t>
                      </a:r>
                      <a:endParaRPr lang="en-GB" i="0" dirty="0">
                        <a:solidFill>
                          <a:srgbClr val="FF0000"/>
                        </a:solidFill>
                      </a:endParaRPr>
                    </a:p>
                  </a:txBody>
                  <a:tcPr/>
                </a:tc>
              </a:tr>
              <a:tr h="456707">
                <a:tc>
                  <a:txBody>
                    <a:bodyPr/>
                    <a:lstStyle/>
                    <a:p>
                      <a:pPr algn="ctr"/>
                      <a:r>
                        <a:rPr lang="en-GB" i="0" dirty="0" smtClean="0">
                          <a:solidFill>
                            <a:srgbClr val="FF0000"/>
                          </a:solidFill>
                        </a:rPr>
                        <a:t>N</a:t>
                      </a:r>
                      <a:endParaRPr lang="en-GB" i="0" dirty="0">
                        <a:solidFill>
                          <a:srgbClr val="FF0000"/>
                        </a:solidFill>
                      </a:endParaRPr>
                    </a:p>
                  </a:txBody>
                  <a:tcPr/>
                </a:tc>
                <a:tc>
                  <a:txBody>
                    <a:bodyPr/>
                    <a:lstStyle/>
                    <a:p>
                      <a:r>
                        <a:rPr lang="en-GB" i="0" dirty="0" smtClean="0">
                          <a:solidFill>
                            <a:srgbClr val="FF0000"/>
                          </a:solidFill>
                        </a:rPr>
                        <a:t>All</a:t>
                      </a:r>
                      <a:endParaRPr lang="en-GB" i="0" dirty="0">
                        <a:solidFill>
                          <a:srgbClr val="FF0000"/>
                        </a:solidFill>
                      </a:endParaRPr>
                    </a:p>
                  </a:txBody>
                  <a:tcPr/>
                </a:tc>
                <a:tc>
                  <a:txBody>
                    <a:bodyPr/>
                    <a:lstStyle/>
                    <a:p>
                      <a:r>
                        <a:rPr lang="en-GB" i="0" dirty="0" smtClean="0">
                          <a:solidFill>
                            <a:srgbClr val="FF0000"/>
                          </a:solidFill>
                        </a:rPr>
                        <a:t>Foreign</a:t>
                      </a:r>
                      <a:r>
                        <a:rPr lang="en-GB" i="0" baseline="0" dirty="0" smtClean="0">
                          <a:solidFill>
                            <a:srgbClr val="FF0000"/>
                          </a:solidFill>
                        </a:rPr>
                        <a:t> character notification </a:t>
                      </a:r>
                      <a:r>
                        <a:rPr lang="en-GB" i="0" dirty="0" smtClean="0">
                          <a:solidFill>
                            <a:srgbClr val="FF0000"/>
                          </a:solidFill>
                        </a:rPr>
                        <a:t>(if</a:t>
                      </a:r>
                      <a:r>
                        <a:rPr lang="en-GB" i="0" baseline="0" dirty="0" smtClean="0">
                          <a:solidFill>
                            <a:srgbClr val="FF0000"/>
                          </a:solidFill>
                        </a:rPr>
                        <a:t> necessary)</a:t>
                      </a:r>
                      <a:endParaRPr lang="en-GB" i="0" dirty="0">
                        <a:solidFill>
                          <a:srgbClr val="FF0000"/>
                        </a:solidFill>
                      </a:endParaRPr>
                    </a:p>
                  </a:txBody>
                  <a:tcPr/>
                </a:tc>
              </a:tr>
              <a:tr h="456707">
                <a:tc>
                  <a:txBody>
                    <a:bodyPr/>
                    <a:lstStyle/>
                    <a:p>
                      <a:pPr algn="ctr"/>
                      <a:r>
                        <a:rPr lang="en-GB" i="0" dirty="0" smtClean="0">
                          <a:solidFill>
                            <a:srgbClr val="FF0000"/>
                          </a:solidFill>
                        </a:rPr>
                        <a:t>N</a:t>
                      </a:r>
                      <a:endParaRPr lang="en-GB" i="0" dirty="0">
                        <a:solidFill>
                          <a:srgbClr val="FF0000"/>
                        </a:solidFill>
                      </a:endParaRPr>
                    </a:p>
                  </a:txBody>
                  <a:tcPr/>
                </a:tc>
                <a:tc>
                  <a:txBody>
                    <a:bodyPr/>
                    <a:lstStyle/>
                    <a:p>
                      <a:r>
                        <a:rPr lang="en-GB" i="0" dirty="0" smtClean="0">
                          <a:solidFill>
                            <a:srgbClr val="FF0000"/>
                          </a:solidFill>
                        </a:rPr>
                        <a:t>All</a:t>
                      </a:r>
                      <a:endParaRPr lang="en-GB" i="0" dirty="0">
                        <a:solidFill>
                          <a:srgbClr val="FF0000"/>
                        </a:solidFill>
                      </a:endParaRPr>
                    </a:p>
                  </a:txBody>
                  <a:tcPr/>
                </a:tc>
                <a:tc>
                  <a:txBody>
                    <a:bodyPr/>
                    <a:lstStyle/>
                    <a:p>
                      <a:r>
                        <a:rPr lang="en-GB" i="0" dirty="0" smtClean="0">
                          <a:solidFill>
                            <a:srgbClr val="FF0000"/>
                          </a:solidFill>
                        </a:rPr>
                        <a:t>Detailed</a:t>
                      </a:r>
                      <a:r>
                        <a:rPr lang="en-GB" i="0" baseline="0" dirty="0" smtClean="0">
                          <a:solidFill>
                            <a:srgbClr val="FF0000"/>
                          </a:solidFill>
                        </a:rPr>
                        <a:t> report on depreciation of assets </a:t>
                      </a:r>
                      <a:r>
                        <a:rPr lang="en-GB" i="0" dirty="0" smtClean="0">
                          <a:solidFill>
                            <a:srgbClr val="FF0000"/>
                          </a:solidFill>
                        </a:rPr>
                        <a:t>(if</a:t>
                      </a:r>
                      <a:r>
                        <a:rPr lang="en-GB" i="0" baseline="0" dirty="0" smtClean="0">
                          <a:solidFill>
                            <a:srgbClr val="FF0000"/>
                          </a:solidFill>
                        </a:rPr>
                        <a:t> necessary)</a:t>
                      </a:r>
                      <a:endParaRPr lang="en-GB" i="0" dirty="0">
                        <a:solidFill>
                          <a:srgbClr val="FF0000"/>
                        </a:solidFill>
                      </a:endParaRPr>
                    </a:p>
                  </a:txBody>
                  <a:tcPr/>
                </a:tc>
              </a:tr>
            </a:tbl>
          </a:graphicData>
        </a:graphic>
      </p:graphicFrame>
      <p:sp>
        <p:nvSpPr>
          <p:cNvPr id="20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20</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91856" y="404664"/>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a:solidFill>
                  <a:schemeClr val="bg1"/>
                </a:solidFill>
                <a:latin typeface="Asap"/>
                <a:cs typeface="Asap"/>
              </a:rPr>
              <a:t>Unified supplier </a:t>
            </a:r>
            <a:r>
              <a:rPr lang="fr-BE" b="1" dirty="0" smtClean="0">
                <a:solidFill>
                  <a:schemeClr val="bg1"/>
                </a:solidFill>
                <a:latin typeface="Asap"/>
                <a:cs typeface="Asap"/>
              </a:rPr>
              <a:t>Qualification</a:t>
            </a:r>
          </a:p>
          <a:p>
            <a:pPr algn="l" eaLnBrk="1" hangingPunct="1"/>
            <a:r>
              <a:rPr lang="fr-BE" i="1" dirty="0" smtClean="0">
                <a:solidFill>
                  <a:schemeClr val="bg1"/>
                </a:solidFill>
                <a:latin typeface="Asap"/>
                <a:cs typeface="Asap"/>
              </a:rPr>
              <a:t>Forms to submit</a:t>
            </a:r>
            <a:endParaRPr lang="en-GB" i="1" dirty="0">
              <a:solidFill>
                <a:schemeClr val="bg1"/>
              </a:solidFill>
              <a:latin typeface="Asap"/>
              <a:cs typeface="Asap"/>
            </a:endParaRPr>
          </a:p>
        </p:txBody>
      </p:sp>
    </p:spTree>
    <p:extLst>
      <p:ext uri="{BB962C8B-B14F-4D97-AF65-F5344CB8AC3E}">
        <p14:creationId xmlns:p14="http://schemas.microsoft.com/office/powerpoint/2010/main" val="161640841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21</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8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91856" y="404664"/>
            <a:ext cx="8362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smtClean="0">
                <a:solidFill>
                  <a:schemeClr val="bg1"/>
                </a:solidFill>
              </a:rPr>
              <a:t>Title</a:t>
            </a:r>
            <a:endParaRPr lang="en-GB" b="1" dirty="0">
              <a:solidFill>
                <a:schemeClr val="bg1"/>
              </a:solidFill>
            </a:endParaRPr>
          </a:p>
        </p:txBody>
      </p:sp>
      <p:sp>
        <p:nvSpPr>
          <p:cNvPr id="2" name="Tekstvak 1"/>
          <p:cNvSpPr txBox="1"/>
          <p:nvPr/>
        </p:nvSpPr>
        <p:spPr>
          <a:xfrm>
            <a:off x="467544" y="1988840"/>
            <a:ext cx="8064896" cy="954107"/>
          </a:xfrm>
          <a:prstGeom prst="rect">
            <a:avLst/>
          </a:prstGeom>
          <a:noFill/>
        </p:spPr>
        <p:txBody>
          <a:bodyPr wrap="square" rtlCol="0">
            <a:spAutoFit/>
          </a:bodyPr>
          <a:lstStyle/>
          <a:p>
            <a:pPr marL="457200" indent="-457200" algn="l">
              <a:buFont typeface="Arial"/>
              <a:buChar char="•"/>
            </a:pPr>
            <a:endParaRPr lang="en-GB" dirty="0" smtClean="0">
              <a:latin typeface="+mj-lt"/>
            </a:endParaRPr>
          </a:p>
          <a:p>
            <a:pPr algn="l"/>
            <a:r>
              <a:rPr lang="en-GB" dirty="0">
                <a:latin typeface="+mj-lt"/>
              </a:rPr>
              <a:t>	</a:t>
            </a:r>
          </a:p>
        </p:txBody>
      </p:sp>
      <p:pic>
        <p:nvPicPr>
          <p:cNvPr id="4" name="Afbeelding 3" descr="Solar Bags Supplier Qualification 20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Rechthoek 4"/>
          <p:cNvSpPr/>
          <p:nvPr/>
        </p:nvSpPr>
        <p:spPr>
          <a:xfrm>
            <a:off x="323528" y="620688"/>
            <a:ext cx="3528392" cy="20882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Lijntoelichting 1 18"/>
          <p:cNvSpPr/>
          <p:nvPr/>
        </p:nvSpPr>
        <p:spPr>
          <a:xfrm>
            <a:off x="6588224" y="548680"/>
            <a:ext cx="2304256" cy="576064"/>
          </a:xfrm>
          <a:prstGeom prst="borderCallout1">
            <a:avLst>
              <a:gd name="adj1" fmla="val 18750"/>
              <a:gd name="adj2" fmla="val -8333"/>
              <a:gd name="adj3" fmla="val 135166"/>
              <a:gd name="adj4" fmla="val -73361"/>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rgbClr val="FF0000"/>
                </a:solidFill>
              </a:rPr>
              <a:t>Point score</a:t>
            </a:r>
            <a:endParaRPr lang="en-GB" sz="2000" dirty="0">
              <a:solidFill>
                <a:srgbClr val="FF0000"/>
              </a:solidFill>
            </a:endParaRPr>
          </a:p>
        </p:txBody>
      </p:sp>
      <p:sp>
        <p:nvSpPr>
          <p:cNvPr id="20" name="Lijntoelichting 1 19"/>
          <p:cNvSpPr/>
          <p:nvPr/>
        </p:nvSpPr>
        <p:spPr>
          <a:xfrm>
            <a:off x="1691680" y="1412776"/>
            <a:ext cx="2016224" cy="576064"/>
          </a:xfrm>
          <a:prstGeom prst="borderCallout1">
            <a:avLst>
              <a:gd name="adj1" fmla="val 52216"/>
              <a:gd name="adj2" fmla="val 101340"/>
              <a:gd name="adj3" fmla="val 20989"/>
              <a:gd name="adj4" fmla="val 13993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rgbClr val="FF0000"/>
                </a:solidFill>
              </a:rPr>
              <a:t>Classification</a:t>
            </a:r>
            <a:endParaRPr lang="en-GB" sz="2000" dirty="0">
              <a:solidFill>
                <a:srgbClr val="FF0000"/>
              </a:solidFill>
            </a:endParaRPr>
          </a:p>
        </p:txBody>
      </p:sp>
      <p:sp>
        <p:nvSpPr>
          <p:cNvPr id="21" name="Lijntoelichting 1 20"/>
          <p:cNvSpPr/>
          <p:nvPr/>
        </p:nvSpPr>
        <p:spPr>
          <a:xfrm>
            <a:off x="4860032" y="3789040"/>
            <a:ext cx="2160240" cy="1008112"/>
          </a:xfrm>
          <a:prstGeom prst="borderCallout1">
            <a:avLst>
              <a:gd name="adj1" fmla="val -14715"/>
              <a:gd name="adj2" fmla="val 49597"/>
              <a:gd name="adj3" fmla="val -75471"/>
              <a:gd name="adj4" fmla="val 26891"/>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rgbClr val="FF0000"/>
                </a:solidFill>
              </a:rPr>
              <a:t>Product categories covered</a:t>
            </a:r>
            <a:endParaRPr lang="en-GB" sz="2000" dirty="0">
              <a:solidFill>
                <a:srgbClr val="FF0000"/>
              </a:solidFill>
            </a:endParaRPr>
          </a:p>
        </p:txBody>
      </p:sp>
      <p:sp>
        <p:nvSpPr>
          <p:cNvPr id="22" name="Lijntoelichting 1 21"/>
          <p:cNvSpPr/>
          <p:nvPr/>
        </p:nvSpPr>
        <p:spPr>
          <a:xfrm>
            <a:off x="1844080" y="2213248"/>
            <a:ext cx="2016224" cy="576064"/>
          </a:xfrm>
          <a:prstGeom prst="borderCallout1">
            <a:avLst>
              <a:gd name="adj1" fmla="val 52216"/>
              <a:gd name="adj2" fmla="val 99652"/>
              <a:gd name="adj3" fmla="val 11146"/>
              <a:gd name="adj4" fmla="val 127564"/>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rgbClr val="FF0000"/>
                </a:solidFill>
              </a:rPr>
              <a:t>Regions valid</a:t>
            </a:r>
            <a:endParaRPr lang="en-GB" sz="2000" dirty="0">
              <a:solidFill>
                <a:srgbClr val="FF0000"/>
              </a:solidFill>
            </a:endParaRPr>
          </a:p>
        </p:txBody>
      </p:sp>
      <p:sp>
        <p:nvSpPr>
          <p:cNvPr id="3" name="Tekstvak 2"/>
          <p:cNvSpPr txBox="1"/>
          <p:nvPr/>
        </p:nvSpPr>
        <p:spPr>
          <a:xfrm>
            <a:off x="153621" y="260648"/>
            <a:ext cx="2690592" cy="523220"/>
          </a:xfrm>
          <a:prstGeom prst="rect">
            <a:avLst/>
          </a:prstGeom>
          <a:noFill/>
        </p:spPr>
        <p:txBody>
          <a:bodyPr wrap="none" rtlCol="0">
            <a:spAutoFit/>
          </a:bodyPr>
          <a:lstStyle/>
          <a:p>
            <a:r>
              <a:rPr lang="en-GB" dirty="0" smtClean="0">
                <a:solidFill>
                  <a:schemeClr val="tx2"/>
                </a:solidFill>
                <a:latin typeface="Asap"/>
                <a:cs typeface="Asap"/>
              </a:rPr>
              <a:t>The notification</a:t>
            </a:r>
            <a:endParaRPr lang="en-GB" dirty="0">
              <a:solidFill>
                <a:schemeClr val="tx2"/>
              </a:solidFill>
              <a:latin typeface="Asap"/>
              <a:cs typeface="Asap"/>
            </a:endParaRPr>
          </a:p>
        </p:txBody>
      </p:sp>
    </p:spTree>
    <p:extLst>
      <p:ext uri="{BB962C8B-B14F-4D97-AF65-F5344CB8AC3E}">
        <p14:creationId xmlns:p14="http://schemas.microsoft.com/office/powerpoint/2010/main" val="39384391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el 2"/>
          <p:cNvSpPr>
            <a:spLocks noGrp="1"/>
          </p:cNvSpPr>
          <p:nvPr>
            <p:ph type="title"/>
          </p:nvPr>
        </p:nvSpPr>
        <p:spPr/>
        <p:txBody>
          <a:bodyPr/>
          <a:lstStyle/>
          <a:p>
            <a:endParaRPr lang="en-GB"/>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4262325947"/>
              </p:ext>
            </p:extLst>
          </p:nvPr>
        </p:nvGraphicFramePr>
        <p:xfrm>
          <a:off x="467544" y="1988840"/>
          <a:ext cx="8229600" cy="1854200"/>
        </p:xfrm>
        <a:graphic>
          <a:graphicData uri="http://schemas.openxmlformats.org/drawingml/2006/table">
            <a:tbl>
              <a:tblPr firstRow="1" bandRow="1">
                <a:tableStyleId>{5C22544A-7EE6-4342-B048-85BDC9FD1C3A}</a:tableStyleId>
              </a:tblPr>
              <a:tblGrid>
                <a:gridCol w="1522512"/>
                <a:gridCol w="1728192"/>
                <a:gridCol w="4978896"/>
              </a:tblGrid>
              <a:tr h="370840">
                <a:tc>
                  <a:txBody>
                    <a:bodyPr/>
                    <a:lstStyle/>
                    <a:p>
                      <a:r>
                        <a:rPr lang="en-GB" dirty="0" smtClean="0"/>
                        <a:t>Points</a:t>
                      </a:r>
                      <a:endParaRPr lang="en-GB" dirty="0"/>
                    </a:p>
                  </a:txBody>
                  <a:tcPr/>
                </a:tc>
                <a:tc>
                  <a:txBody>
                    <a:bodyPr/>
                    <a:lstStyle/>
                    <a:p>
                      <a:r>
                        <a:rPr lang="en-GB" dirty="0" smtClean="0"/>
                        <a:t>Classification</a:t>
                      </a:r>
                      <a:endParaRPr lang="en-GB" dirty="0"/>
                    </a:p>
                  </a:txBody>
                  <a:tcPr/>
                </a:tc>
                <a:tc>
                  <a:txBody>
                    <a:bodyPr/>
                    <a:lstStyle/>
                    <a:p>
                      <a:r>
                        <a:rPr lang="en-GB" dirty="0" smtClean="0"/>
                        <a:t>Range</a:t>
                      </a:r>
                      <a:r>
                        <a:rPr lang="en-GB" baseline="0" dirty="0" smtClean="0"/>
                        <a:t> of contract (estimated price)</a:t>
                      </a:r>
                      <a:endParaRPr lang="en-GB" dirty="0"/>
                    </a:p>
                  </a:txBody>
                  <a:tcPr/>
                </a:tc>
              </a:tr>
              <a:tr h="370840">
                <a:tc>
                  <a:txBody>
                    <a:bodyPr/>
                    <a:lstStyle/>
                    <a:p>
                      <a:r>
                        <a:rPr lang="en-GB" dirty="0" smtClean="0"/>
                        <a:t>&gt;90 </a:t>
                      </a:r>
                      <a:endParaRPr lang="en-GB" dirty="0"/>
                    </a:p>
                  </a:txBody>
                  <a:tcPr/>
                </a:tc>
                <a:tc>
                  <a:txBody>
                    <a:bodyPr/>
                    <a:lstStyle/>
                    <a:p>
                      <a:r>
                        <a:rPr lang="en-GB" dirty="0" smtClean="0"/>
                        <a:t>A</a:t>
                      </a:r>
                      <a:endParaRPr lang="en-GB" dirty="0"/>
                    </a:p>
                  </a:txBody>
                  <a:tcPr/>
                </a:tc>
                <a:tc>
                  <a:txBody>
                    <a:bodyPr/>
                    <a:lstStyle/>
                    <a:p>
                      <a:r>
                        <a:rPr lang="en-GB" dirty="0" smtClean="0"/>
                        <a:t>&gt; € 230,000</a:t>
                      </a:r>
                      <a:endParaRPr lang="en-GB" dirty="0"/>
                    </a:p>
                  </a:txBody>
                  <a:tcPr/>
                </a:tc>
              </a:tr>
              <a:tr h="370840">
                <a:tc>
                  <a:txBody>
                    <a:bodyPr/>
                    <a:lstStyle/>
                    <a:p>
                      <a:r>
                        <a:rPr lang="en-GB" dirty="0" smtClean="0"/>
                        <a:t>&gt;80-90</a:t>
                      </a:r>
                      <a:endParaRPr lang="en-GB" dirty="0"/>
                    </a:p>
                  </a:txBody>
                  <a:tcPr/>
                </a:tc>
                <a:tc>
                  <a:txBody>
                    <a:bodyPr/>
                    <a:lstStyle/>
                    <a:p>
                      <a:r>
                        <a:rPr lang="en-GB" dirty="0" smtClean="0"/>
                        <a:t>B</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&lt; € 155,000 &gt; € 230,000</a:t>
                      </a:r>
                    </a:p>
                  </a:txBody>
                  <a:tcPr/>
                </a:tc>
              </a:tr>
              <a:tr h="370840">
                <a:tc>
                  <a:txBody>
                    <a:bodyPr/>
                    <a:lstStyle/>
                    <a:p>
                      <a:r>
                        <a:rPr lang="en-GB" dirty="0" smtClean="0"/>
                        <a:t>&gt;55-80</a:t>
                      </a:r>
                      <a:endParaRPr lang="en-GB" dirty="0"/>
                    </a:p>
                  </a:txBody>
                  <a:tcPr/>
                </a:tc>
                <a:tc>
                  <a:txBody>
                    <a:bodyPr/>
                    <a:lstStyle/>
                    <a:p>
                      <a:r>
                        <a:rPr lang="en-GB" dirty="0" smtClean="0"/>
                        <a:t>C</a:t>
                      </a:r>
                      <a:endParaRPr lang="en-GB" dirty="0"/>
                    </a:p>
                  </a:txBody>
                  <a:tcPr/>
                </a:tc>
                <a:tc>
                  <a:txBody>
                    <a:bodyPr/>
                    <a:lstStyle/>
                    <a:p>
                      <a:r>
                        <a:rPr lang="en-GB" dirty="0" smtClean="0"/>
                        <a:t>&lt;€</a:t>
                      </a:r>
                      <a:r>
                        <a:rPr lang="en-GB" baseline="0" dirty="0" smtClean="0"/>
                        <a:t> </a:t>
                      </a:r>
                      <a:r>
                        <a:rPr lang="en-GB" dirty="0" smtClean="0"/>
                        <a:t>31,000 - € 155,000 </a:t>
                      </a:r>
                      <a:endParaRPr lang="en-GB" dirty="0"/>
                    </a:p>
                  </a:txBody>
                  <a:tcPr/>
                </a:tc>
              </a:tr>
              <a:tr h="370840">
                <a:tc>
                  <a:txBody>
                    <a:bodyPr/>
                    <a:lstStyle/>
                    <a:p>
                      <a:r>
                        <a:rPr lang="en-GB" dirty="0" smtClean="0"/>
                        <a:t>&lt;55</a:t>
                      </a:r>
                      <a:endParaRPr lang="en-GB" dirty="0"/>
                    </a:p>
                  </a:txBody>
                  <a:tcPr/>
                </a:tc>
                <a:tc>
                  <a:txBody>
                    <a:bodyPr/>
                    <a:lstStyle/>
                    <a:p>
                      <a:r>
                        <a:rPr lang="en-GB" dirty="0" smtClean="0"/>
                        <a:t>D</a:t>
                      </a:r>
                      <a:endParaRPr lang="en-GB" dirty="0"/>
                    </a:p>
                  </a:txBody>
                  <a:tcPr/>
                </a:tc>
                <a:tc>
                  <a:txBody>
                    <a:bodyPr/>
                    <a:lstStyle/>
                    <a:p>
                      <a:r>
                        <a:rPr lang="en-GB" dirty="0" smtClean="0"/>
                        <a:t>&lt; €</a:t>
                      </a:r>
                      <a:r>
                        <a:rPr lang="en-GB" baseline="0" dirty="0" smtClean="0"/>
                        <a:t> </a:t>
                      </a:r>
                      <a:r>
                        <a:rPr lang="en-GB" dirty="0" smtClean="0"/>
                        <a:t>31,000 </a:t>
                      </a:r>
                      <a:endParaRPr lang="en-GB" dirty="0"/>
                    </a:p>
                  </a:txBody>
                  <a:tcPr/>
                </a:tc>
              </a:tr>
            </a:tbl>
          </a:graphicData>
        </a:graphic>
      </p:graphicFrame>
      <p:sp>
        <p:nvSpPr>
          <p:cNvPr id="20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22</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323528" y="476672"/>
            <a:ext cx="8362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smtClean="0">
                <a:solidFill>
                  <a:schemeClr val="bg1"/>
                </a:solidFill>
                <a:latin typeface="Asap"/>
                <a:cs typeface="Asap"/>
              </a:rPr>
              <a:t>Usage of classification</a:t>
            </a:r>
            <a:endParaRPr lang="en-GB" b="1" dirty="0">
              <a:solidFill>
                <a:schemeClr val="bg1"/>
              </a:solidFill>
              <a:latin typeface="Asap"/>
              <a:cs typeface="Asap"/>
            </a:endParaRPr>
          </a:p>
        </p:txBody>
      </p:sp>
      <p:graphicFrame>
        <p:nvGraphicFramePr>
          <p:cNvPr id="19" name="Tijdelijke aanduiding voor inhoud 4"/>
          <p:cNvGraphicFramePr>
            <a:graphicFrameLocks/>
          </p:cNvGraphicFramePr>
          <p:nvPr>
            <p:extLst>
              <p:ext uri="{D42A27DB-BD31-4B8C-83A1-F6EECF244321}">
                <p14:modId xmlns:p14="http://schemas.microsoft.com/office/powerpoint/2010/main" val="1978753300"/>
              </p:ext>
            </p:extLst>
          </p:nvPr>
        </p:nvGraphicFramePr>
        <p:xfrm>
          <a:off x="467544" y="4293096"/>
          <a:ext cx="8229600" cy="1854200"/>
        </p:xfrm>
        <a:graphic>
          <a:graphicData uri="http://schemas.openxmlformats.org/drawingml/2006/table">
            <a:tbl>
              <a:tblPr firstRow="1" bandRow="1">
                <a:tableStyleId>{5C22544A-7EE6-4342-B048-85BDC9FD1C3A}</a:tableStyleId>
              </a:tblPr>
              <a:tblGrid>
                <a:gridCol w="1522512"/>
                <a:gridCol w="1728192"/>
                <a:gridCol w="4978896"/>
              </a:tblGrid>
              <a:tr h="370840">
                <a:tc>
                  <a:txBody>
                    <a:bodyPr/>
                    <a:lstStyle/>
                    <a:p>
                      <a:r>
                        <a:rPr lang="en-GB" dirty="0" smtClean="0"/>
                        <a:t>Points</a:t>
                      </a:r>
                      <a:endParaRPr lang="en-GB" dirty="0"/>
                    </a:p>
                  </a:txBody>
                  <a:tcPr/>
                </a:tc>
                <a:tc>
                  <a:txBody>
                    <a:bodyPr/>
                    <a:lstStyle/>
                    <a:p>
                      <a:r>
                        <a:rPr lang="en-GB" dirty="0" smtClean="0"/>
                        <a:t>Classification</a:t>
                      </a:r>
                      <a:endParaRPr lang="en-GB" dirty="0"/>
                    </a:p>
                  </a:txBody>
                  <a:tcPr/>
                </a:tc>
                <a:tc>
                  <a:txBody>
                    <a:bodyPr/>
                    <a:lstStyle/>
                    <a:p>
                      <a:r>
                        <a:rPr lang="en-GB" dirty="0" smtClean="0"/>
                        <a:t>Range</a:t>
                      </a:r>
                      <a:r>
                        <a:rPr lang="en-GB" baseline="0" dirty="0" smtClean="0"/>
                        <a:t> of contract (estimated price)</a:t>
                      </a:r>
                      <a:endParaRPr lang="en-GB" dirty="0"/>
                    </a:p>
                  </a:txBody>
                  <a:tcPr/>
                </a:tc>
              </a:tr>
              <a:tr h="370840">
                <a:tc>
                  <a:txBody>
                    <a:bodyPr/>
                    <a:lstStyle/>
                    <a:p>
                      <a:r>
                        <a:rPr lang="en-GB" dirty="0" smtClean="0"/>
                        <a:t>&gt;90 </a:t>
                      </a:r>
                      <a:endParaRPr lang="en-GB" dirty="0"/>
                    </a:p>
                  </a:txBody>
                  <a:tcPr/>
                </a:tc>
                <a:tc>
                  <a:txBody>
                    <a:bodyPr/>
                    <a:lstStyle/>
                    <a:p>
                      <a:r>
                        <a:rPr lang="en-GB" dirty="0" smtClean="0"/>
                        <a:t>A</a:t>
                      </a:r>
                      <a:endParaRPr lang="en-GB" dirty="0"/>
                    </a:p>
                  </a:txBody>
                  <a:tcPr/>
                </a:tc>
                <a:tc>
                  <a:txBody>
                    <a:bodyPr/>
                    <a:lstStyle/>
                    <a:p>
                      <a:r>
                        <a:rPr lang="en-GB" dirty="0" smtClean="0"/>
                        <a:t>&gt; € 230,000</a:t>
                      </a:r>
                      <a:endParaRPr lang="en-GB" dirty="0"/>
                    </a:p>
                  </a:txBody>
                  <a:tcPr/>
                </a:tc>
              </a:tr>
              <a:tr h="370840">
                <a:tc>
                  <a:txBody>
                    <a:bodyPr/>
                    <a:lstStyle/>
                    <a:p>
                      <a:r>
                        <a:rPr lang="en-GB" dirty="0" smtClean="0"/>
                        <a:t>&gt;80-90</a:t>
                      </a:r>
                      <a:endParaRPr lang="en-GB" dirty="0"/>
                    </a:p>
                  </a:txBody>
                  <a:tcPr/>
                </a:tc>
                <a:tc>
                  <a:txBody>
                    <a:bodyPr/>
                    <a:lstStyle/>
                    <a:p>
                      <a:r>
                        <a:rPr lang="en-GB" dirty="0" smtClean="0"/>
                        <a:t>B</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&lt; € 117,000 &gt; € 230,000</a:t>
                      </a:r>
                    </a:p>
                  </a:txBody>
                  <a:tcPr/>
                </a:tc>
              </a:tr>
              <a:tr h="370840">
                <a:tc>
                  <a:txBody>
                    <a:bodyPr/>
                    <a:lstStyle/>
                    <a:p>
                      <a:r>
                        <a:rPr lang="en-GB" dirty="0" smtClean="0"/>
                        <a:t>&gt;55-80</a:t>
                      </a:r>
                      <a:endParaRPr lang="en-GB" dirty="0"/>
                    </a:p>
                  </a:txBody>
                  <a:tcPr/>
                </a:tc>
                <a:tc>
                  <a:txBody>
                    <a:bodyPr/>
                    <a:lstStyle/>
                    <a:p>
                      <a:r>
                        <a:rPr lang="en-GB" dirty="0" smtClean="0"/>
                        <a:t>C</a:t>
                      </a:r>
                      <a:endParaRPr lang="en-GB" dirty="0"/>
                    </a:p>
                  </a:txBody>
                  <a:tcPr/>
                </a:tc>
                <a:tc>
                  <a:txBody>
                    <a:bodyPr/>
                    <a:lstStyle/>
                    <a:p>
                      <a:r>
                        <a:rPr lang="en-GB" dirty="0" smtClean="0"/>
                        <a:t>&lt;€</a:t>
                      </a:r>
                      <a:r>
                        <a:rPr lang="en-GB" baseline="0" dirty="0" smtClean="0"/>
                        <a:t> 23</a:t>
                      </a:r>
                      <a:r>
                        <a:rPr lang="en-GB" dirty="0" smtClean="0"/>
                        <a:t>,000 - € 117,000</a:t>
                      </a:r>
                      <a:endParaRPr lang="en-GB" dirty="0"/>
                    </a:p>
                  </a:txBody>
                  <a:tcPr/>
                </a:tc>
              </a:tr>
              <a:tr h="370840">
                <a:tc>
                  <a:txBody>
                    <a:bodyPr/>
                    <a:lstStyle/>
                    <a:p>
                      <a:r>
                        <a:rPr lang="en-GB" dirty="0" smtClean="0"/>
                        <a:t>&lt;55</a:t>
                      </a:r>
                      <a:endParaRPr lang="en-GB" dirty="0"/>
                    </a:p>
                  </a:txBody>
                  <a:tcPr/>
                </a:tc>
                <a:tc>
                  <a:txBody>
                    <a:bodyPr/>
                    <a:lstStyle/>
                    <a:p>
                      <a:r>
                        <a:rPr lang="en-GB" dirty="0" smtClean="0"/>
                        <a:t>D</a:t>
                      </a:r>
                      <a:endParaRPr lang="en-GB" dirty="0"/>
                    </a:p>
                  </a:txBody>
                  <a:tcPr/>
                </a:tc>
                <a:tc>
                  <a:txBody>
                    <a:bodyPr/>
                    <a:lstStyle/>
                    <a:p>
                      <a:r>
                        <a:rPr lang="en-GB" dirty="0" smtClean="0"/>
                        <a:t>&lt; €</a:t>
                      </a:r>
                      <a:r>
                        <a:rPr lang="en-GB" baseline="0" dirty="0" smtClean="0"/>
                        <a:t> 23</a:t>
                      </a:r>
                      <a:r>
                        <a:rPr lang="en-GB" dirty="0" smtClean="0"/>
                        <a:t>,000 </a:t>
                      </a:r>
                      <a:endParaRPr lang="en-GB" dirty="0"/>
                    </a:p>
                  </a:txBody>
                  <a:tcPr/>
                </a:tc>
              </a:tr>
            </a:tbl>
          </a:graphicData>
        </a:graphic>
      </p:graphicFrame>
      <p:sp>
        <p:nvSpPr>
          <p:cNvPr id="6" name="Tekstvak 5"/>
          <p:cNvSpPr txBox="1"/>
          <p:nvPr/>
        </p:nvSpPr>
        <p:spPr>
          <a:xfrm>
            <a:off x="179512" y="1412776"/>
            <a:ext cx="2226892" cy="523220"/>
          </a:xfrm>
          <a:prstGeom prst="rect">
            <a:avLst/>
          </a:prstGeom>
          <a:noFill/>
        </p:spPr>
        <p:txBody>
          <a:bodyPr wrap="none" rtlCol="0">
            <a:spAutoFit/>
          </a:bodyPr>
          <a:lstStyle/>
          <a:p>
            <a:r>
              <a:rPr lang="en-GB" dirty="0" smtClean="0"/>
              <a:t>Manufacturing</a:t>
            </a:r>
            <a:endParaRPr lang="en-GB" dirty="0"/>
          </a:p>
        </p:txBody>
      </p:sp>
      <p:sp>
        <p:nvSpPr>
          <p:cNvPr id="21" name="Tekstvak 20"/>
          <p:cNvSpPr txBox="1"/>
          <p:nvPr/>
        </p:nvSpPr>
        <p:spPr>
          <a:xfrm>
            <a:off x="179512" y="3789040"/>
            <a:ext cx="4127627" cy="523220"/>
          </a:xfrm>
          <a:prstGeom prst="rect">
            <a:avLst/>
          </a:prstGeom>
          <a:noFill/>
        </p:spPr>
        <p:txBody>
          <a:bodyPr wrap="none" rtlCol="0">
            <a:spAutoFit/>
          </a:bodyPr>
          <a:lstStyle/>
          <a:p>
            <a:pPr algn="l"/>
            <a:r>
              <a:rPr lang="en-GB" dirty="0" smtClean="0"/>
              <a:t>Sales of goods and services</a:t>
            </a:r>
            <a:endParaRPr lang="en-GB" dirty="0"/>
          </a:p>
        </p:txBody>
      </p:sp>
      <p:grpSp>
        <p:nvGrpSpPr>
          <p:cNvPr id="10" name="Groeperen 9"/>
          <p:cNvGrpSpPr/>
          <p:nvPr/>
        </p:nvGrpSpPr>
        <p:grpSpPr>
          <a:xfrm>
            <a:off x="130696" y="1988840"/>
            <a:ext cx="9017000" cy="1727200"/>
            <a:chOff x="161740" y="2636912"/>
            <a:chExt cx="9017000" cy="1727200"/>
          </a:xfrm>
        </p:grpSpPr>
        <p:pic>
          <p:nvPicPr>
            <p:cNvPr id="7" name="Afbeelding 6" descr="grab_notice.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740" y="2636912"/>
              <a:ext cx="9017000" cy="1727200"/>
            </a:xfrm>
            <a:prstGeom prst="rect">
              <a:avLst/>
            </a:prstGeom>
            <a:ln>
              <a:solidFill>
                <a:srgbClr val="FF0000"/>
              </a:solidFill>
            </a:ln>
          </p:spPr>
        </p:pic>
        <p:sp>
          <p:nvSpPr>
            <p:cNvPr id="9" name="Rechthoek 8"/>
            <p:cNvSpPr/>
            <p:nvPr/>
          </p:nvSpPr>
          <p:spPr>
            <a:xfrm>
              <a:off x="179512" y="2852936"/>
              <a:ext cx="8568952" cy="108012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84391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23</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5760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a:solidFill>
                  <a:schemeClr val="bg1"/>
                </a:solidFill>
                <a:latin typeface="Asap"/>
                <a:cs typeface="Asap"/>
              </a:rPr>
              <a:t>Tender participation qualification for construction and design</a:t>
            </a:r>
          </a:p>
        </p:txBody>
      </p:sp>
      <p:sp>
        <p:nvSpPr>
          <p:cNvPr id="2" name="Tekstvak 1"/>
          <p:cNvSpPr txBox="1"/>
          <p:nvPr/>
        </p:nvSpPr>
        <p:spPr>
          <a:xfrm>
            <a:off x="467544" y="1988840"/>
            <a:ext cx="8064896" cy="4401205"/>
          </a:xfrm>
          <a:prstGeom prst="rect">
            <a:avLst/>
          </a:prstGeom>
          <a:noFill/>
        </p:spPr>
        <p:txBody>
          <a:bodyPr wrap="square" rtlCol="0">
            <a:spAutoFit/>
          </a:bodyPr>
          <a:lstStyle/>
          <a:p>
            <a:pPr marL="457200" indent="-457200" algn="l">
              <a:buFont typeface="Arial"/>
              <a:buChar char="•"/>
            </a:pPr>
            <a:r>
              <a:rPr lang="en-GB" dirty="0"/>
              <a:t>Coverage: </a:t>
            </a:r>
            <a:r>
              <a:rPr lang="en-GB" dirty="0" smtClean="0"/>
              <a:t>Construction and design</a:t>
            </a:r>
            <a:endParaRPr lang="en-GB" dirty="0"/>
          </a:p>
          <a:p>
            <a:pPr marL="457200" indent="-457200" algn="l">
              <a:buFont typeface="Arial"/>
              <a:buChar char="•"/>
            </a:pPr>
            <a:r>
              <a:rPr lang="en-GB" dirty="0"/>
              <a:t>Scope: </a:t>
            </a:r>
            <a:r>
              <a:rPr lang="en-GB" dirty="0"/>
              <a:t>I</a:t>
            </a:r>
            <a:r>
              <a:rPr lang="en-GB" dirty="0" smtClean="0"/>
              <a:t>ndividual government entities</a:t>
            </a:r>
            <a:endParaRPr lang="en-GB" dirty="0" smtClean="0"/>
          </a:p>
          <a:p>
            <a:pPr marL="457200" indent="-457200" algn="l">
              <a:buFont typeface="Arial"/>
              <a:buChar char="•"/>
            </a:pPr>
            <a:r>
              <a:rPr lang="en-GB" dirty="0"/>
              <a:t>Two-tiered system</a:t>
            </a:r>
          </a:p>
          <a:p>
            <a:pPr marL="914400" lvl="1" indent="-457200" algn="l">
              <a:buFont typeface="Arial"/>
              <a:buChar char="•"/>
            </a:pPr>
            <a:r>
              <a:rPr lang="en-GB" i="1" dirty="0" err="1"/>
              <a:t>Keishin</a:t>
            </a:r>
            <a:r>
              <a:rPr lang="en-US" i="1" dirty="0"/>
              <a:t> </a:t>
            </a:r>
            <a:r>
              <a:rPr lang="en-US" dirty="0"/>
              <a:t>(business evaluation)</a:t>
            </a:r>
          </a:p>
          <a:p>
            <a:pPr marL="914400" lvl="1" indent="-457200" algn="l">
              <a:buFont typeface="Arial"/>
              <a:buChar char="•"/>
            </a:pPr>
            <a:r>
              <a:rPr lang="en-US" dirty="0"/>
              <a:t>Application with entity</a:t>
            </a:r>
            <a:endParaRPr lang="en-GB" dirty="0"/>
          </a:p>
          <a:p>
            <a:pPr marL="457200" indent="-457200" algn="l">
              <a:buFont typeface="Arial"/>
              <a:buChar char="•"/>
            </a:pPr>
            <a:r>
              <a:rPr lang="en-GB" dirty="0" smtClean="0"/>
              <a:t>Validity</a:t>
            </a:r>
            <a:r>
              <a:rPr lang="en-GB" dirty="0" smtClean="0"/>
              <a:t>: Max</a:t>
            </a:r>
            <a:r>
              <a:rPr lang="en-GB" dirty="0"/>
              <a:t>. </a:t>
            </a:r>
            <a:r>
              <a:rPr lang="en-GB" dirty="0" smtClean="0"/>
              <a:t>1 year and 7 months</a:t>
            </a:r>
            <a:endParaRPr lang="en-GB" dirty="0"/>
          </a:p>
          <a:p>
            <a:pPr marL="457200" indent="-457200" algn="l">
              <a:buFont typeface="Arial"/>
              <a:buChar char="•"/>
            </a:pPr>
            <a:r>
              <a:rPr lang="en-GB" dirty="0" smtClean="0"/>
              <a:t>Costs: business assessment by third party, MLIT</a:t>
            </a:r>
            <a:endParaRPr lang="en-GB" dirty="0"/>
          </a:p>
          <a:p>
            <a:pPr marL="457200" indent="-457200" algn="l">
              <a:buFont typeface="Arial"/>
              <a:buChar char="•"/>
            </a:pPr>
            <a:r>
              <a:rPr lang="en-GB" dirty="0" smtClean="0"/>
              <a:t>Where to apply: MLIT or prefectural governor, then at each entity</a:t>
            </a:r>
          </a:p>
          <a:p>
            <a:pPr algn="l"/>
            <a:r>
              <a:rPr lang="en-GB" dirty="0">
                <a:latin typeface="+mj-lt"/>
              </a:rPr>
              <a:t>	</a:t>
            </a:r>
          </a:p>
        </p:txBody>
      </p:sp>
    </p:spTree>
    <p:extLst>
      <p:ext uri="{BB962C8B-B14F-4D97-AF65-F5344CB8AC3E}">
        <p14:creationId xmlns:p14="http://schemas.microsoft.com/office/powerpoint/2010/main" val="26964537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748464" y="6572250"/>
            <a:ext cx="351086"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24</a:t>
            </a:fld>
            <a:endParaRPr lang="en-US" altLang="en-US" sz="1200" b="1">
              <a:latin typeface="Myriad Pro" panose="020B0503030403020204" pitchFamily="34" charset="0"/>
              <a:ea typeface="Gill Sans" charset="0"/>
              <a:cs typeface="Gill Sans" charset="0"/>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17265"/>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smtClean="0">
                <a:solidFill>
                  <a:schemeClr val="bg1"/>
                </a:solidFill>
                <a:latin typeface="Asap"/>
                <a:cs typeface="Asap"/>
              </a:rPr>
              <a:t>Construction qualification</a:t>
            </a:r>
          </a:p>
          <a:p>
            <a:pPr marL="457200" indent="-457200" algn="l">
              <a:buFont typeface="Arial"/>
              <a:buChar char="•"/>
            </a:pPr>
            <a:r>
              <a:rPr lang="en-GB" dirty="0" smtClean="0">
                <a:solidFill>
                  <a:schemeClr val="bg1"/>
                </a:solidFill>
                <a:latin typeface="Asap"/>
                <a:cs typeface="Asap"/>
              </a:rPr>
              <a:t>Process flow</a:t>
            </a:r>
            <a:endParaRPr lang="en-GB" dirty="0">
              <a:solidFill>
                <a:schemeClr val="bg1"/>
              </a:solidFill>
              <a:latin typeface="Asap"/>
              <a:cs typeface="Asap"/>
            </a:endParaRPr>
          </a:p>
        </p:txBody>
      </p:sp>
      <p:pic>
        <p:nvPicPr>
          <p:cNvPr id="3" name="Afbeelding 2" descr="keishinflow.jpg"/>
          <p:cNvPicPr>
            <a:picLocks noChangeAspect="1"/>
          </p:cNvPicPr>
          <p:nvPr/>
        </p:nvPicPr>
        <p:blipFill rotWithShape="1">
          <a:blip r:embed="rId5">
            <a:extLst>
              <a:ext uri="{28A0092B-C50C-407E-A947-70E740481C1C}">
                <a14:useLocalDpi xmlns:a14="http://schemas.microsoft.com/office/drawing/2010/main" val="0"/>
              </a:ext>
            </a:extLst>
          </a:blip>
          <a:srcRect t="5312"/>
          <a:stretch/>
        </p:blipFill>
        <p:spPr>
          <a:xfrm>
            <a:off x="1043608" y="1484783"/>
            <a:ext cx="7416824" cy="5200745"/>
          </a:xfrm>
          <a:prstGeom prst="rect">
            <a:avLst/>
          </a:prstGeom>
        </p:spPr>
      </p:pic>
    </p:spTree>
    <p:extLst>
      <p:ext uri="{BB962C8B-B14F-4D97-AF65-F5344CB8AC3E}">
        <p14:creationId xmlns:p14="http://schemas.microsoft.com/office/powerpoint/2010/main" val="80044208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25</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a:solidFill>
                  <a:schemeClr val="bg1"/>
                </a:solidFill>
                <a:latin typeface="Asap"/>
                <a:cs typeface="Asap"/>
              </a:rPr>
              <a:t>Construction </a:t>
            </a:r>
            <a:r>
              <a:rPr lang="en-GB" b="1" dirty="0" smtClean="0">
                <a:solidFill>
                  <a:schemeClr val="bg1"/>
                </a:solidFill>
                <a:latin typeface="Asap"/>
                <a:cs typeface="Asap"/>
              </a:rPr>
              <a:t>qualification</a:t>
            </a:r>
          </a:p>
          <a:p>
            <a:pPr marL="457200" indent="-457200" algn="l">
              <a:buFont typeface="Arial"/>
              <a:buChar char="•"/>
            </a:pPr>
            <a:r>
              <a:rPr lang="en-GB" i="1" dirty="0" smtClean="0">
                <a:solidFill>
                  <a:schemeClr val="bg1"/>
                </a:solidFill>
                <a:latin typeface="Asap"/>
                <a:cs typeface="Asap"/>
              </a:rPr>
              <a:t>“Objective overall score (P-score)</a:t>
            </a:r>
            <a:endParaRPr lang="en-GB" i="1" dirty="0">
              <a:solidFill>
                <a:schemeClr val="bg1"/>
              </a:solidFill>
              <a:latin typeface="Asap"/>
              <a:cs typeface="Asap"/>
            </a:endParaRPr>
          </a:p>
        </p:txBody>
      </p:sp>
      <p:graphicFrame>
        <p:nvGraphicFramePr>
          <p:cNvPr id="7" name="Tabel 6"/>
          <p:cNvGraphicFramePr>
            <a:graphicFrameLocks noGrp="1"/>
          </p:cNvGraphicFramePr>
          <p:nvPr>
            <p:extLst>
              <p:ext uri="{D42A27DB-BD31-4B8C-83A1-F6EECF244321}">
                <p14:modId xmlns:p14="http://schemas.microsoft.com/office/powerpoint/2010/main" val="2877182463"/>
              </p:ext>
            </p:extLst>
          </p:nvPr>
        </p:nvGraphicFramePr>
        <p:xfrm>
          <a:off x="467544" y="1556792"/>
          <a:ext cx="7920880" cy="4032447"/>
        </p:xfrm>
        <a:graphic>
          <a:graphicData uri="http://schemas.openxmlformats.org/drawingml/2006/table">
            <a:tbl>
              <a:tblPr firstRow="1" bandRow="1">
                <a:tableStyleId>{5C22544A-7EE6-4342-B048-85BDC9FD1C3A}</a:tableStyleId>
              </a:tblPr>
              <a:tblGrid>
                <a:gridCol w="565777"/>
                <a:gridCol w="7355103"/>
              </a:tblGrid>
              <a:tr h="452179">
                <a:tc gridSpan="2">
                  <a:txBody>
                    <a:bodyPr/>
                    <a:lstStyle/>
                    <a:p>
                      <a:pPr algn="ctr"/>
                      <a:r>
                        <a:rPr lang="fr-FR" sz="1800" b="1" kern="1200" dirty="0" smtClean="0">
                          <a:solidFill>
                            <a:schemeClr val="lt1"/>
                          </a:solidFill>
                          <a:effectLst/>
                          <a:latin typeface="+mn-lt"/>
                          <a:ea typeface="+mn-ea"/>
                          <a:cs typeface="+mn-cs"/>
                        </a:rPr>
                        <a:t>(P) = 0.25</a:t>
                      </a:r>
                      <a:r>
                        <a:rPr lang="fr-FR" sz="1800" b="1" kern="1200" baseline="0" dirty="0" smtClean="0">
                          <a:solidFill>
                            <a:schemeClr val="lt1"/>
                          </a:solidFill>
                          <a:effectLst/>
                          <a:latin typeface="+mn-lt"/>
                          <a:ea typeface="+mn-ea"/>
                          <a:cs typeface="+mn-cs"/>
                        </a:rPr>
                        <a:t> *</a:t>
                      </a:r>
                      <a:r>
                        <a:rPr lang="fr-FR" sz="1800" b="1" kern="1200" dirty="0" smtClean="0">
                          <a:solidFill>
                            <a:schemeClr val="lt1"/>
                          </a:solidFill>
                          <a:effectLst/>
                          <a:latin typeface="+mn-lt"/>
                          <a:ea typeface="+mn-ea"/>
                          <a:cs typeface="+mn-cs"/>
                        </a:rPr>
                        <a:t> (X1) + 0.15</a:t>
                      </a:r>
                      <a:r>
                        <a:rPr lang="fr-FR" sz="1800" b="1" kern="1200" baseline="0" dirty="0" smtClean="0">
                          <a:solidFill>
                            <a:schemeClr val="lt1"/>
                          </a:solidFill>
                          <a:effectLst/>
                          <a:latin typeface="+mn-lt"/>
                          <a:ea typeface="+mn-ea"/>
                          <a:cs typeface="+mn-cs"/>
                        </a:rPr>
                        <a:t> * </a:t>
                      </a:r>
                      <a:r>
                        <a:rPr lang="fr-FR" sz="1800" b="1" kern="1200" dirty="0" smtClean="0">
                          <a:solidFill>
                            <a:schemeClr val="lt1"/>
                          </a:solidFill>
                          <a:effectLst/>
                          <a:latin typeface="+mn-lt"/>
                          <a:ea typeface="+mn-ea"/>
                          <a:cs typeface="+mn-cs"/>
                        </a:rPr>
                        <a:t>(X2) + 0.20</a:t>
                      </a:r>
                      <a:r>
                        <a:rPr lang="fr-FR" sz="1800" b="1" kern="1200" baseline="0" dirty="0" smtClean="0">
                          <a:solidFill>
                            <a:schemeClr val="lt1"/>
                          </a:solidFill>
                          <a:effectLst/>
                          <a:latin typeface="+mn-lt"/>
                          <a:ea typeface="+mn-ea"/>
                          <a:cs typeface="+mn-cs"/>
                        </a:rPr>
                        <a:t> * </a:t>
                      </a:r>
                      <a:r>
                        <a:rPr lang="fr-FR" sz="1800" b="1" kern="1200" dirty="0" smtClean="0">
                          <a:solidFill>
                            <a:schemeClr val="lt1"/>
                          </a:solidFill>
                          <a:effectLst/>
                          <a:latin typeface="+mn-lt"/>
                          <a:ea typeface="+mn-ea"/>
                          <a:cs typeface="+mn-cs"/>
                        </a:rPr>
                        <a:t>(Y) + 0.25 * (Z) + 0.15 * (W)</a:t>
                      </a:r>
                      <a:r>
                        <a:rPr lang="en-US" dirty="0" smtClean="0">
                          <a:effectLst/>
                        </a:rPr>
                        <a:t> </a:t>
                      </a:r>
                      <a:endParaRPr lang="en-GB" dirty="0"/>
                    </a:p>
                  </a:txBody>
                  <a:tcPr>
                    <a:solidFill>
                      <a:srgbClr val="042A93"/>
                    </a:solidFill>
                  </a:tcPr>
                </a:tc>
                <a:tc hMerge="1">
                  <a:txBody>
                    <a:bodyPr/>
                    <a:lstStyle/>
                    <a:p>
                      <a:endParaRPr lang="en-GB" dirty="0"/>
                    </a:p>
                  </a:txBody>
                  <a:tcPr/>
                </a:tc>
              </a:tr>
              <a:tr h="452179">
                <a:tc>
                  <a:txBody>
                    <a:bodyPr/>
                    <a:lstStyle/>
                    <a:p>
                      <a:r>
                        <a:rPr lang="en-GB" sz="1400" dirty="0" smtClean="0"/>
                        <a:t>X1</a:t>
                      </a:r>
                      <a:endParaRPr lang="en-GB" sz="1400" dirty="0"/>
                    </a:p>
                  </a:txBody>
                  <a:tcPr/>
                </a:tc>
                <a:tc>
                  <a:txBody>
                    <a:bodyPr/>
                    <a:lstStyle/>
                    <a:p>
                      <a:r>
                        <a:rPr lang="en-GB" sz="1400" kern="1200" dirty="0" smtClean="0">
                          <a:solidFill>
                            <a:schemeClr val="dk1"/>
                          </a:solidFill>
                          <a:effectLst/>
                          <a:latin typeface="+mn-lt"/>
                          <a:ea typeface="+mn-ea"/>
                          <a:cs typeface="+mn-cs"/>
                        </a:rPr>
                        <a:t>Turnover gained from completed works by type of work </a:t>
                      </a:r>
                      <a:endParaRPr lang="en-GB" sz="1400" dirty="0"/>
                    </a:p>
                  </a:txBody>
                  <a:tcPr/>
                </a:tc>
              </a:tr>
              <a:tr h="452179">
                <a:tc>
                  <a:txBody>
                    <a:bodyPr/>
                    <a:lstStyle/>
                    <a:p>
                      <a:r>
                        <a:rPr lang="en-GB" sz="1400" dirty="0" smtClean="0"/>
                        <a:t>X2</a:t>
                      </a:r>
                      <a:endParaRPr lang="en-GB" sz="1400" dirty="0"/>
                    </a:p>
                  </a:txBody>
                  <a:tcPr/>
                </a:tc>
                <a:tc>
                  <a:txBody>
                    <a:bodyPr/>
                    <a:lstStyle/>
                    <a:p>
                      <a:r>
                        <a:rPr lang="en-GB" sz="1400" kern="1200" dirty="0" smtClean="0">
                          <a:solidFill>
                            <a:schemeClr val="dk1"/>
                          </a:solidFill>
                          <a:effectLst/>
                          <a:latin typeface="+mn-lt"/>
                          <a:ea typeface="+mn-ea"/>
                          <a:cs typeface="+mn-cs"/>
                        </a:rPr>
                        <a:t>Capital and average profit </a:t>
                      </a:r>
                      <a:endParaRPr lang="en-GB" sz="1400" dirty="0"/>
                    </a:p>
                  </a:txBody>
                  <a:tcPr/>
                </a:tc>
              </a:tr>
              <a:tr h="1152128">
                <a:tc>
                  <a:txBody>
                    <a:bodyPr/>
                    <a:lstStyle/>
                    <a:p>
                      <a:r>
                        <a:rPr lang="en-GB" sz="1400" dirty="0" smtClean="0"/>
                        <a:t>Y</a:t>
                      </a:r>
                      <a:endParaRPr lang="en-GB" sz="1400" dirty="0"/>
                    </a:p>
                  </a:txBody>
                  <a:tcPr>
                    <a:solidFill>
                      <a:srgbClr val="E87C75"/>
                    </a:solidFill>
                  </a:tcPr>
                </a:tc>
                <a:tc>
                  <a:txBody>
                    <a:bodyPr/>
                    <a:lstStyle/>
                    <a:p>
                      <a:r>
                        <a:rPr lang="en-GB" sz="1400" kern="1200" dirty="0" smtClean="0">
                          <a:solidFill>
                            <a:schemeClr val="dk1"/>
                          </a:solidFill>
                          <a:effectLst/>
                          <a:latin typeface="+mn-lt"/>
                          <a:ea typeface="+mn-ea"/>
                          <a:cs typeface="+mn-cs"/>
                        </a:rPr>
                        <a:t>Y expresses the business situation generated from 8 indicators including Ordinary profit ratio, Return on assets, Capital ratio, Business cash flow (absolute) and Accumulated earnings (absolute) Each of these indicators also has its own weight and is put into a formula. </a:t>
                      </a:r>
                      <a:endParaRPr lang="en-GB" sz="1400" dirty="0"/>
                    </a:p>
                  </a:txBody>
                  <a:tcPr>
                    <a:solidFill>
                      <a:srgbClr val="E87C75"/>
                    </a:solidFill>
                  </a:tcPr>
                </a:tc>
              </a:tr>
              <a:tr h="631812">
                <a:tc>
                  <a:txBody>
                    <a:bodyPr/>
                    <a:lstStyle/>
                    <a:p>
                      <a:r>
                        <a:rPr lang="en-GB" sz="1400" dirty="0" smtClean="0"/>
                        <a:t>Z</a:t>
                      </a:r>
                      <a:endParaRPr lang="en-GB" sz="1400" dirty="0"/>
                    </a:p>
                  </a:txBody>
                  <a:tcPr/>
                </a:tc>
                <a:tc>
                  <a:txBody>
                    <a:bodyPr/>
                    <a:lstStyle/>
                    <a:p>
                      <a:r>
                        <a:rPr lang="en-GB" sz="1400" kern="1200" dirty="0" smtClean="0">
                          <a:solidFill>
                            <a:schemeClr val="dk1"/>
                          </a:solidFill>
                          <a:effectLst/>
                          <a:latin typeface="+mn-lt"/>
                          <a:ea typeface="+mn-ea"/>
                          <a:cs typeface="+mn-cs"/>
                        </a:rPr>
                        <a:t>In-house registered accountants, engineers and specialists, turnover of completed prime contractor work</a:t>
                      </a:r>
                      <a:r>
                        <a:rPr lang="en-US" sz="1400" dirty="0" smtClean="0">
                          <a:effectLst/>
                        </a:rPr>
                        <a:t> </a:t>
                      </a:r>
                      <a:endParaRPr lang="en-GB" sz="1400" dirty="0"/>
                    </a:p>
                  </a:txBody>
                  <a:tcPr/>
                </a:tc>
              </a:tr>
              <a:tr h="891970">
                <a:tc>
                  <a:txBody>
                    <a:bodyPr/>
                    <a:lstStyle/>
                    <a:p>
                      <a:r>
                        <a:rPr lang="en-GB" sz="1400" dirty="0" smtClean="0"/>
                        <a:t>W</a:t>
                      </a:r>
                      <a:endParaRPr lang="en-GB" sz="1400" dirty="0"/>
                    </a:p>
                  </a:txBody>
                  <a:tcPr/>
                </a:tc>
                <a:tc>
                  <a:txBody>
                    <a:bodyPr/>
                    <a:lstStyle/>
                    <a:p>
                      <a:r>
                        <a:rPr lang="en-GB" sz="1400" kern="1200" dirty="0" smtClean="0">
                          <a:solidFill>
                            <a:schemeClr val="dk1"/>
                          </a:solidFill>
                          <a:effectLst/>
                          <a:latin typeface="+mn-lt"/>
                          <a:ea typeface="+mn-ea"/>
                          <a:cs typeface="+mn-cs"/>
                        </a:rPr>
                        <a:t>Other items such as employee welfare, number of years in business, presence/absence of application for corporate rehabilitation, contributions to disaster prevention, law-abidingness, construction accounting situation, R&amp;D, Machinery, ISO</a:t>
                      </a:r>
                      <a:r>
                        <a:rPr lang="en-US" sz="1400" dirty="0" smtClean="0">
                          <a:effectLst/>
                        </a:rPr>
                        <a:t> </a:t>
                      </a:r>
                      <a:endParaRPr lang="en-GB" sz="1400" dirty="0"/>
                    </a:p>
                  </a:txBody>
                  <a:tcPr/>
                </a:tc>
              </a:tr>
            </a:tbl>
          </a:graphicData>
        </a:graphic>
      </p:graphicFrame>
    </p:spTree>
    <p:extLst>
      <p:ext uri="{BB962C8B-B14F-4D97-AF65-F5344CB8AC3E}">
        <p14:creationId xmlns:p14="http://schemas.microsoft.com/office/powerpoint/2010/main" val="30057153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26</a:t>
            </a:fld>
            <a:endParaRPr lang="en-US" altLang="en-US" sz="1200" b="1">
              <a:latin typeface="Myriad Pro" panose="020B0503030403020204" pitchFamily="34" charset="0"/>
              <a:ea typeface="Gill Sans" charset="0"/>
              <a:cs typeface="Gill Sans" charset="0"/>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17265"/>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smtClean="0">
                <a:solidFill>
                  <a:schemeClr val="bg1"/>
                </a:solidFill>
                <a:latin typeface="Asap"/>
                <a:cs typeface="Asap"/>
              </a:rPr>
              <a:t>Construction qualification</a:t>
            </a:r>
          </a:p>
          <a:p>
            <a:pPr marL="457200" indent="-457200" algn="l">
              <a:buFont typeface="Arial"/>
              <a:buChar char="•"/>
            </a:pPr>
            <a:r>
              <a:rPr lang="en-GB" dirty="0" smtClean="0">
                <a:solidFill>
                  <a:schemeClr val="bg1"/>
                </a:solidFill>
                <a:latin typeface="Asap"/>
                <a:cs typeface="Asap"/>
              </a:rPr>
              <a:t>Process flow</a:t>
            </a:r>
            <a:endParaRPr lang="en-GB" dirty="0">
              <a:solidFill>
                <a:schemeClr val="bg1"/>
              </a:solidFill>
              <a:latin typeface="Asap"/>
              <a:cs typeface="Asap"/>
            </a:endParaRPr>
          </a:p>
        </p:txBody>
      </p:sp>
      <p:pic>
        <p:nvPicPr>
          <p:cNvPr id="3" name="Afbeelding 2" descr="keishinflow.jpg"/>
          <p:cNvPicPr>
            <a:picLocks noChangeAspect="1"/>
          </p:cNvPicPr>
          <p:nvPr/>
        </p:nvPicPr>
        <p:blipFill rotWithShape="1">
          <a:blip r:embed="rId5">
            <a:extLst>
              <a:ext uri="{28A0092B-C50C-407E-A947-70E740481C1C}">
                <a14:useLocalDpi xmlns:a14="http://schemas.microsoft.com/office/drawing/2010/main" val="0"/>
              </a:ext>
            </a:extLst>
          </a:blip>
          <a:srcRect t="5312"/>
          <a:stretch/>
        </p:blipFill>
        <p:spPr>
          <a:xfrm>
            <a:off x="1043608" y="1484783"/>
            <a:ext cx="7416824" cy="5200745"/>
          </a:xfrm>
          <a:prstGeom prst="rect">
            <a:avLst/>
          </a:prstGeom>
        </p:spPr>
      </p:pic>
    </p:spTree>
    <p:extLst>
      <p:ext uri="{BB962C8B-B14F-4D97-AF65-F5344CB8AC3E}">
        <p14:creationId xmlns:p14="http://schemas.microsoft.com/office/powerpoint/2010/main" val="59322722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27</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8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62646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a:solidFill>
                  <a:schemeClr val="bg1"/>
                </a:solidFill>
                <a:latin typeface="Asap"/>
                <a:cs typeface="Asap"/>
              </a:rPr>
              <a:t>Tender participation qualification </a:t>
            </a:r>
            <a:endParaRPr lang="en-GB" b="1" dirty="0" smtClean="0">
              <a:solidFill>
                <a:schemeClr val="bg1"/>
              </a:solidFill>
              <a:latin typeface="Asap"/>
              <a:cs typeface="Asap"/>
            </a:endParaRPr>
          </a:p>
          <a:p>
            <a:pPr algn="l"/>
            <a:r>
              <a:rPr lang="en-GB" b="1" dirty="0">
                <a:solidFill>
                  <a:schemeClr val="bg1"/>
                </a:solidFill>
                <a:latin typeface="Asap"/>
                <a:cs typeface="Asap"/>
              </a:rPr>
              <a:t>a</a:t>
            </a:r>
            <a:r>
              <a:rPr lang="en-GB" b="1" dirty="0" smtClean="0">
                <a:solidFill>
                  <a:schemeClr val="bg1"/>
                </a:solidFill>
                <a:latin typeface="Asap"/>
                <a:cs typeface="Asap"/>
              </a:rPr>
              <a:t>t regional/local level</a:t>
            </a:r>
            <a:endParaRPr lang="en-GB" b="1" dirty="0">
              <a:solidFill>
                <a:schemeClr val="bg1"/>
              </a:solidFill>
              <a:latin typeface="Asap"/>
              <a:cs typeface="Asap"/>
            </a:endParaRPr>
          </a:p>
        </p:txBody>
      </p:sp>
      <p:sp>
        <p:nvSpPr>
          <p:cNvPr id="2" name="Tekstvak 1"/>
          <p:cNvSpPr txBox="1"/>
          <p:nvPr/>
        </p:nvSpPr>
        <p:spPr>
          <a:xfrm>
            <a:off x="467544" y="1988840"/>
            <a:ext cx="8064896" cy="523220"/>
          </a:xfrm>
          <a:prstGeom prst="rect">
            <a:avLst/>
          </a:prstGeom>
          <a:noFill/>
        </p:spPr>
        <p:txBody>
          <a:bodyPr wrap="square" rtlCol="0">
            <a:spAutoFit/>
          </a:bodyPr>
          <a:lstStyle/>
          <a:p>
            <a:pPr algn="l"/>
            <a:r>
              <a:rPr lang="en-GB" dirty="0">
                <a:latin typeface="+mj-lt"/>
              </a:rPr>
              <a:t>	</a:t>
            </a:r>
          </a:p>
        </p:txBody>
      </p:sp>
      <p:pic>
        <p:nvPicPr>
          <p:cNvPr id="3" name="Afbeelding 2" descr="grab_tokyo.tif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17" y="1556792"/>
            <a:ext cx="9022680" cy="4608512"/>
          </a:xfrm>
          <a:prstGeom prst="rect">
            <a:avLst/>
          </a:prstGeom>
        </p:spPr>
      </p:pic>
      <p:sp>
        <p:nvSpPr>
          <p:cNvPr id="4" name="Kader 3"/>
          <p:cNvSpPr/>
          <p:nvPr/>
        </p:nvSpPr>
        <p:spPr>
          <a:xfrm>
            <a:off x="3131840" y="4725144"/>
            <a:ext cx="1800200" cy="432048"/>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057153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el 2"/>
          <p:cNvSpPr>
            <a:spLocks noGrp="1"/>
          </p:cNvSpPr>
          <p:nvPr>
            <p:ph type="title"/>
          </p:nvPr>
        </p:nvSpPr>
        <p:spPr/>
        <p:txBody>
          <a:bodyPr/>
          <a:lstStyle/>
          <a:p>
            <a:endParaRPr lang="en-GB"/>
          </a:p>
        </p:txBody>
      </p:sp>
      <p:sp>
        <p:nvSpPr>
          <p:cNvPr id="4" name="Tijdelijke aanduiding voor inhoud 3"/>
          <p:cNvSpPr>
            <a:spLocks noGrp="1"/>
          </p:cNvSpPr>
          <p:nvPr>
            <p:ph idx="1"/>
          </p:nvPr>
        </p:nvSpPr>
        <p:spPr/>
        <p:txBody>
          <a:bodyPr/>
          <a:lstStyle/>
          <a:p>
            <a:r>
              <a:rPr lang="en-GB" dirty="0" smtClean="0"/>
              <a:t>Validity: max two years (March ‘17)</a:t>
            </a:r>
          </a:p>
          <a:p>
            <a:r>
              <a:rPr lang="en-GB" dirty="0"/>
              <a:t>Coverage: Goods and services</a:t>
            </a:r>
          </a:p>
          <a:p>
            <a:r>
              <a:rPr lang="en-GB" dirty="0" smtClean="0"/>
              <a:t>Scope: Tokyo metropolitan </a:t>
            </a:r>
            <a:r>
              <a:rPr lang="en-GB" dirty="0" smtClean="0"/>
              <a:t>government	</a:t>
            </a:r>
            <a:r>
              <a:rPr lang="en-GB" sz="2800" i="1" dirty="0" smtClean="0"/>
              <a:t>(not wards or cities within greater Tokyo)</a:t>
            </a:r>
            <a:r>
              <a:rPr lang="en-GB" sz="2800" dirty="0" smtClean="0"/>
              <a:t> </a:t>
            </a:r>
            <a:endParaRPr lang="en-GB" sz="2800" dirty="0" smtClean="0"/>
          </a:p>
          <a:p>
            <a:endParaRPr lang="en-GB" dirty="0" smtClean="0"/>
          </a:p>
          <a:p>
            <a:endParaRPr lang="en-GB" dirty="0"/>
          </a:p>
        </p:txBody>
      </p:sp>
      <p:sp>
        <p:nvSpPr>
          <p:cNvPr id="20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28</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smtClean="0">
                <a:solidFill>
                  <a:schemeClr val="bg1"/>
                </a:solidFill>
                <a:latin typeface="Asap"/>
                <a:cs typeface="Asap"/>
              </a:rPr>
              <a:t>Supplier qualification</a:t>
            </a:r>
          </a:p>
          <a:p>
            <a:pPr marL="457200" indent="-457200" algn="l">
              <a:buFont typeface="Arial"/>
              <a:buChar char="•"/>
            </a:pPr>
            <a:r>
              <a:rPr lang="en-GB" i="1" dirty="0" smtClean="0">
                <a:solidFill>
                  <a:schemeClr val="bg1"/>
                </a:solidFill>
                <a:latin typeface="Asap"/>
                <a:cs typeface="Asap"/>
              </a:rPr>
              <a:t>Tokyo Metropolitan government</a:t>
            </a:r>
            <a:endParaRPr lang="en-GB" i="1" dirty="0">
              <a:solidFill>
                <a:schemeClr val="bg1"/>
              </a:solidFill>
              <a:latin typeface="Asap"/>
              <a:cs typeface="Asap"/>
            </a:endParaRPr>
          </a:p>
        </p:txBody>
      </p:sp>
      <p:sp>
        <p:nvSpPr>
          <p:cNvPr id="2" name="Tekstvak 1"/>
          <p:cNvSpPr txBox="1"/>
          <p:nvPr/>
        </p:nvSpPr>
        <p:spPr>
          <a:xfrm>
            <a:off x="539552" y="4581128"/>
            <a:ext cx="8064896" cy="523220"/>
          </a:xfrm>
          <a:prstGeom prst="rect">
            <a:avLst/>
          </a:prstGeom>
          <a:noFill/>
        </p:spPr>
        <p:txBody>
          <a:bodyPr wrap="square" rtlCol="0">
            <a:spAutoFit/>
          </a:bodyPr>
          <a:lstStyle/>
          <a:p>
            <a:pPr algn="l"/>
            <a:r>
              <a:rPr lang="en-GB" dirty="0" smtClean="0">
                <a:latin typeface="+mj-lt"/>
              </a:rPr>
              <a:t>	</a:t>
            </a:r>
            <a:endParaRPr lang="en-GB" dirty="0">
              <a:latin typeface="+mj-lt"/>
            </a:endParaRPr>
          </a:p>
        </p:txBody>
      </p:sp>
    </p:spTree>
    <p:extLst>
      <p:ext uri="{BB962C8B-B14F-4D97-AF65-F5344CB8AC3E}">
        <p14:creationId xmlns:p14="http://schemas.microsoft.com/office/powerpoint/2010/main" val="30057153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29</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marL="457200" indent="-457200" algn="l">
              <a:buFont typeface="Arial"/>
              <a:buChar char="•"/>
            </a:pPr>
            <a:r>
              <a:rPr lang="en-GB" b="1" dirty="0" smtClean="0">
                <a:solidFill>
                  <a:schemeClr val="bg1"/>
                </a:solidFill>
                <a:latin typeface="Asap"/>
                <a:cs typeface="Asap"/>
              </a:rPr>
              <a:t>Scope</a:t>
            </a:r>
            <a:endParaRPr lang="en-GB" b="1" dirty="0">
              <a:solidFill>
                <a:schemeClr val="bg1"/>
              </a:solidFill>
              <a:latin typeface="Asap"/>
              <a:cs typeface="Asap"/>
            </a:endParaRPr>
          </a:p>
        </p:txBody>
      </p:sp>
      <p:sp>
        <p:nvSpPr>
          <p:cNvPr id="2" name="Tekstvak 1"/>
          <p:cNvSpPr txBox="1"/>
          <p:nvPr/>
        </p:nvSpPr>
        <p:spPr>
          <a:xfrm>
            <a:off x="467544" y="1772816"/>
            <a:ext cx="8064896" cy="3477875"/>
          </a:xfrm>
          <a:prstGeom prst="rect">
            <a:avLst/>
          </a:prstGeom>
          <a:noFill/>
        </p:spPr>
        <p:txBody>
          <a:bodyPr wrap="square" rtlCol="0">
            <a:spAutoFit/>
          </a:bodyPr>
          <a:lstStyle/>
          <a:p>
            <a:pPr marL="457200" indent="-457200" algn="l">
              <a:buFont typeface="Arial"/>
              <a:buChar char="•"/>
            </a:pPr>
            <a:r>
              <a:rPr lang="en-GB" sz="2000" dirty="0" smtClean="0">
                <a:latin typeface="+mj-lt"/>
              </a:rPr>
              <a:t>Bureau of Finance</a:t>
            </a:r>
          </a:p>
          <a:p>
            <a:pPr marL="457200" indent="-457200" algn="l">
              <a:buFont typeface="Arial"/>
              <a:buChar char="•"/>
            </a:pPr>
            <a:r>
              <a:rPr lang="en-GB" sz="2000" dirty="0" smtClean="0">
                <a:latin typeface="+mj-lt"/>
              </a:rPr>
              <a:t>Tokyo 2020 Olympics and Paralympic Games Preparation Bureau</a:t>
            </a:r>
          </a:p>
          <a:p>
            <a:pPr marL="457200" indent="-457200" algn="l">
              <a:buFont typeface="Arial"/>
              <a:buChar char="•"/>
            </a:pPr>
            <a:r>
              <a:rPr lang="en-GB" sz="2000" dirty="0" smtClean="0">
                <a:latin typeface="+mj-lt"/>
              </a:rPr>
              <a:t>Hospital Management Bureau</a:t>
            </a:r>
          </a:p>
          <a:p>
            <a:pPr marL="457200" indent="-457200" algn="l">
              <a:buFont typeface="Arial"/>
              <a:buChar char="•"/>
            </a:pPr>
            <a:r>
              <a:rPr lang="en-GB" sz="2000" dirty="0" smtClean="0">
                <a:latin typeface="+mj-lt"/>
              </a:rPr>
              <a:t>Bureau of Transportation</a:t>
            </a:r>
          </a:p>
          <a:p>
            <a:pPr marL="457200" indent="-457200" algn="l">
              <a:buFont typeface="Arial"/>
              <a:buChar char="•"/>
            </a:pPr>
            <a:r>
              <a:rPr lang="en-GB" sz="2000" dirty="0" smtClean="0">
                <a:latin typeface="+mj-lt"/>
              </a:rPr>
              <a:t>Bureau of Construction</a:t>
            </a:r>
          </a:p>
          <a:p>
            <a:pPr marL="457200" indent="-457200" algn="l">
              <a:buFont typeface="Arial"/>
              <a:buChar char="•"/>
            </a:pPr>
            <a:r>
              <a:rPr lang="en-GB" sz="2000" dirty="0" smtClean="0">
                <a:latin typeface="+mj-lt"/>
              </a:rPr>
              <a:t>Bureau of Waterworks</a:t>
            </a:r>
          </a:p>
          <a:p>
            <a:pPr marL="457200" indent="-457200" algn="l">
              <a:buFont typeface="Arial"/>
              <a:buChar char="•"/>
            </a:pPr>
            <a:r>
              <a:rPr lang="en-GB" sz="2000" dirty="0" smtClean="0">
                <a:latin typeface="+mj-lt"/>
              </a:rPr>
              <a:t>Bureau of Sewerage </a:t>
            </a:r>
          </a:p>
          <a:p>
            <a:pPr marL="457200" indent="-457200" algn="l">
              <a:buFont typeface="Arial"/>
              <a:buChar char="•"/>
            </a:pPr>
            <a:r>
              <a:rPr lang="en-GB" sz="2000" dirty="0" smtClean="0">
                <a:latin typeface="+mj-lt"/>
              </a:rPr>
              <a:t>Tokyo Police Department</a:t>
            </a:r>
          </a:p>
          <a:p>
            <a:pPr marL="457200" indent="-457200" algn="l">
              <a:buFont typeface="Arial"/>
              <a:buChar char="•"/>
            </a:pPr>
            <a:r>
              <a:rPr lang="en-GB" sz="2000" dirty="0" smtClean="0">
                <a:latin typeface="+mj-lt"/>
              </a:rPr>
              <a:t>Tokyo Fire Department</a:t>
            </a:r>
          </a:p>
          <a:p>
            <a:pPr algn="l"/>
            <a:r>
              <a:rPr lang="en-GB" sz="2000" dirty="0" smtClean="0">
                <a:latin typeface="+mj-lt"/>
              </a:rPr>
              <a:t>Etc.</a:t>
            </a:r>
          </a:p>
          <a:p>
            <a:pPr marL="914400" lvl="1" indent="-457200" algn="l">
              <a:buFont typeface="Arial"/>
              <a:buChar char="•"/>
            </a:pPr>
            <a:endParaRPr lang="en-GB" sz="2000" dirty="0">
              <a:latin typeface="+mj-lt"/>
            </a:endParaRPr>
          </a:p>
        </p:txBody>
      </p:sp>
    </p:spTree>
    <p:extLst>
      <p:ext uri="{BB962C8B-B14F-4D97-AF65-F5344CB8AC3E}">
        <p14:creationId xmlns:p14="http://schemas.microsoft.com/office/powerpoint/2010/main" val="30057153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571EAD5D-9484-477C-B51D-3CE57681839D}" type="slidenum">
              <a:rPr lang="en-US" altLang="en-US" smtClean="0"/>
              <a:pPr/>
              <a:t>3</a:t>
            </a:fld>
            <a:endParaRPr lang="en-US" altLang="en-US"/>
          </a:p>
        </p:txBody>
      </p:sp>
      <p:pic>
        <p:nvPicPr>
          <p:cNvPr id="5" name="Afbeelding 4" descr="chotatsujoho_granb.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6768"/>
            <a:ext cx="8316416" cy="6118653"/>
          </a:xfrm>
          <a:prstGeom prst="rect">
            <a:avLst/>
          </a:prstGeom>
        </p:spPr>
      </p:pic>
      <p:sp>
        <p:nvSpPr>
          <p:cNvPr id="2" name="Tekstvak 1"/>
          <p:cNvSpPr txBox="1"/>
          <p:nvPr/>
        </p:nvSpPr>
        <p:spPr>
          <a:xfrm>
            <a:off x="683568" y="5949280"/>
            <a:ext cx="8006769" cy="523220"/>
          </a:xfrm>
          <a:prstGeom prst="rect">
            <a:avLst/>
          </a:prstGeom>
          <a:solidFill>
            <a:schemeClr val="accent6"/>
          </a:solidFill>
        </p:spPr>
        <p:txBody>
          <a:bodyPr wrap="none" rtlCol="0">
            <a:spAutoFit/>
          </a:bodyPr>
          <a:lstStyle/>
          <a:p>
            <a:r>
              <a:rPr lang="en-GB" dirty="0"/>
              <a:t>http://</a:t>
            </a:r>
            <a:r>
              <a:rPr lang="en-GB" dirty="0" err="1"/>
              <a:t>www.chotatujoho.go.jp</a:t>
            </a:r>
            <a:r>
              <a:rPr lang="en-GB" dirty="0"/>
              <a:t>/</a:t>
            </a:r>
            <a:r>
              <a:rPr lang="en-GB" dirty="0" err="1"/>
              <a:t>va</a:t>
            </a:r>
            <a:r>
              <a:rPr lang="en-GB" dirty="0"/>
              <a:t>/com/</a:t>
            </a:r>
            <a:r>
              <a:rPr lang="en-GB" dirty="0" err="1"/>
              <a:t>ShikakuTop.html</a:t>
            </a:r>
            <a:endParaRPr lang="en-GB" dirty="0"/>
          </a:p>
        </p:txBody>
      </p:sp>
    </p:spTree>
    <p:extLst>
      <p:ext uri="{BB962C8B-B14F-4D97-AF65-F5344CB8AC3E}">
        <p14:creationId xmlns:p14="http://schemas.microsoft.com/office/powerpoint/2010/main" val="242870572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el 2"/>
          <p:cNvSpPr>
            <a:spLocks noGrp="1"/>
          </p:cNvSpPr>
          <p:nvPr>
            <p:ph type="title"/>
          </p:nvPr>
        </p:nvSpPr>
        <p:spPr/>
        <p:txBody>
          <a:bodyPr/>
          <a:lstStyle/>
          <a:p>
            <a:endParaRPr lang="en-GB"/>
          </a:p>
        </p:txBody>
      </p:sp>
      <p:sp>
        <p:nvSpPr>
          <p:cNvPr id="4" name="Tijdelijke aanduiding voor inhoud 3"/>
          <p:cNvSpPr>
            <a:spLocks noGrp="1"/>
          </p:cNvSpPr>
          <p:nvPr>
            <p:ph idx="1"/>
          </p:nvPr>
        </p:nvSpPr>
        <p:spPr/>
        <p:txBody>
          <a:bodyPr/>
          <a:lstStyle/>
          <a:p>
            <a:r>
              <a:rPr lang="en-GB" i="1" dirty="0" smtClean="0">
                <a:solidFill>
                  <a:schemeClr val="bg1">
                    <a:lumMod val="75000"/>
                  </a:schemeClr>
                </a:solidFill>
              </a:rPr>
              <a:t>Validity: max. 2 years (March ‘17)</a:t>
            </a:r>
          </a:p>
          <a:p>
            <a:r>
              <a:rPr lang="en-GB" i="1" dirty="0">
                <a:solidFill>
                  <a:schemeClr val="bg1">
                    <a:lumMod val="75000"/>
                  </a:schemeClr>
                </a:solidFill>
              </a:rPr>
              <a:t>Coverage: Goods and services</a:t>
            </a:r>
          </a:p>
          <a:p>
            <a:r>
              <a:rPr lang="en-GB" i="1" dirty="0" smtClean="0">
                <a:solidFill>
                  <a:schemeClr val="bg1">
                    <a:lumMod val="75000"/>
                  </a:schemeClr>
                </a:solidFill>
              </a:rPr>
              <a:t>Scope: Tokyo metropolitan government </a:t>
            </a:r>
          </a:p>
          <a:p>
            <a:r>
              <a:rPr lang="en-GB" b="1" dirty="0"/>
              <a:t>Digital ID necessary to apply</a:t>
            </a:r>
          </a:p>
          <a:p>
            <a:r>
              <a:rPr lang="en-GB" dirty="0" smtClean="0"/>
              <a:t>Costs</a:t>
            </a:r>
            <a:r>
              <a:rPr lang="en-GB" dirty="0"/>
              <a:t>: </a:t>
            </a:r>
            <a:r>
              <a:rPr lang="en-GB" dirty="0" smtClean="0"/>
              <a:t>Digital ID, application free</a:t>
            </a:r>
            <a:endParaRPr lang="en-GB" dirty="0"/>
          </a:p>
          <a:p>
            <a:r>
              <a:rPr lang="en-GB" dirty="0"/>
              <a:t>Processing time: 3-5 </a:t>
            </a:r>
            <a:r>
              <a:rPr lang="en-GB" dirty="0" smtClean="0"/>
              <a:t>days</a:t>
            </a:r>
          </a:p>
          <a:p>
            <a:endParaRPr lang="en-GB" dirty="0" smtClean="0"/>
          </a:p>
          <a:p>
            <a:endParaRPr lang="en-GB" dirty="0"/>
          </a:p>
        </p:txBody>
      </p:sp>
      <p:sp>
        <p:nvSpPr>
          <p:cNvPr id="20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30</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smtClean="0">
                <a:solidFill>
                  <a:schemeClr val="bg1"/>
                </a:solidFill>
                <a:latin typeface="Asap"/>
                <a:cs typeface="Asap"/>
              </a:rPr>
              <a:t>Supplier qualification</a:t>
            </a:r>
          </a:p>
          <a:p>
            <a:pPr marL="457200" indent="-457200" algn="l">
              <a:buFont typeface="Arial"/>
              <a:buChar char="•"/>
            </a:pPr>
            <a:r>
              <a:rPr lang="en-GB" i="1" dirty="0" smtClean="0">
                <a:solidFill>
                  <a:schemeClr val="bg1"/>
                </a:solidFill>
                <a:latin typeface="Asap"/>
                <a:cs typeface="Asap"/>
              </a:rPr>
              <a:t>Tokyo Metropolitan government</a:t>
            </a:r>
            <a:endParaRPr lang="en-GB" i="1" dirty="0">
              <a:solidFill>
                <a:schemeClr val="bg1"/>
              </a:solidFill>
              <a:latin typeface="Asap"/>
              <a:cs typeface="Asap"/>
            </a:endParaRPr>
          </a:p>
        </p:txBody>
      </p:sp>
    </p:spTree>
    <p:extLst>
      <p:ext uri="{BB962C8B-B14F-4D97-AF65-F5344CB8AC3E}">
        <p14:creationId xmlns:p14="http://schemas.microsoft.com/office/powerpoint/2010/main" val="1085346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31</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8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a:solidFill>
                  <a:schemeClr val="bg1"/>
                </a:solidFill>
                <a:latin typeface="Asap"/>
                <a:cs typeface="Asap"/>
              </a:rPr>
              <a:t>Supplier qualification</a:t>
            </a:r>
          </a:p>
          <a:p>
            <a:pPr marL="457200" indent="-457200" algn="l">
              <a:buFont typeface="Arial"/>
              <a:buChar char="•"/>
            </a:pPr>
            <a:r>
              <a:rPr lang="en-GB" i="1" dirty="0">
                <a:solidFill>
                  <a:schemeClr val="bg1"/>
                </a:solidFill>
                <a:latin typeface="Asap"/>
                <a:cs typeface="Asap"/>
              </a:rPr>
              <a:t>Tokyo Metropolitan government</a:t>
            </a:r>
          </a:p>
        </p:txBody>
      </p:sp>
      <p:sp>
        <p:nvSpPr>
          <p:cNvPr id="2" name="Tekstvak 1"/>
          <p:cNvSpPr txBox="1"/>
          <p:nvPr/>
        </p:nvSpPr>
        <p:spPr>
          <a:xfrm>
            <a:off x="467544" y="1988840"/>
            <a:ext cx="8064896" cy="3108544"/>
          </a:xfrm>
          <a:prstGeom prst="rect">
            <a:avLst/>
          </a:prstGeom>
          <a:noFill/>
        </p:spPr>
        <p:txBody>
          <a:bodyPr wrap="square" rtlCol="0">
            <a:spAutoFit/>
          </a:bodyPr>
          <a:lstStyle/>
          <a:p>
            <a:pPr algn="l"/>
            <a:r>
              <a:rPr lang="en-GB" dirty="0" smtClean="0">
                <a:latin typeface="+mj-lt"/>
              </a:rPr>
              <a:t>Documents </a:t>
            </a:r>
            <a:r>
              <a:rPr lang="en-GB" dirty="0" smtClean="0">
                <a:latin typeface="+mj-lt"/>
              </a:rPr>
              <a:t>you need to submit:</a:t>
            </a:r>
          </a:p>
          <a:p>
            <a:pPr marL="457200" indent="-457200" algn="l">
              <a:buFont typeface="Arial"/>
              <a:buChar char="•"/>
            </a:pPr>
            <a:r>
              <a:rPr lang="en-GB" dirty="0" smtClean="0">
                <a:latin typeface="+mj-lt"/>
              </a:rPr>
              <a:t>Application (online</a:t>
            </a:r>
            <a:r>
              <a:rPr lang="en-GB" dirty="0" smtClean="0">
                <a:latin typeface="+mj-lt"/>
              </a:rPr>
              <a:t>)</a:t>
            </a:r>
          </a:p>
          <a:p>
            <a:pPr marL="914400" lvl="1" indent="-457200" algn="l">
              <a:buFont typeface="Arial"/>
              <a:buChar char="•"/>
            </a:pPr>
            <a:r>
              <a:rPr lang="en-GB" sz="2400" i="1" dirty="0" smtClean="0">
                <a:latin typeface="+mj-lt"/>
              </a:rPr>
              <a:t>On paper possible</a:t>
            </a:r>
            <a:endParaRPr lang="en-GB" sz="2400" i="1" dirty="0" smtClean="0">
              <a:latin typeface="+mj-lt"/>
            </a:endParaRPr>
          </a:p>
          <a:p>
            <a:pPr marL="457200" indent="-457200" algn="l">
              <a:buFont typeface="Arial"/>
              <a:buChar char="•"/>
            </a:pPr>
            <a:r>
              <a:rPr lang="en-GB" dirty="0" smtClean="0">
                <a:latin typeface="+mj-lt"/>
              </a:rPr>
              <a:t>Financial statements</a:t>
            </a:r>
          </a:p>
          <a:p>
            <a:pPr marL="457200" indent="-457200" algn="l">
              <a:buFont typeface="Arial"/>
              <a:buChar char="•"/>
            </a:pPr>
            <a:r>
              <a:rPr lang="en-GB" dirty="0" smtClean="0">
                <a:latin typeface="+mj-lt"/>
              </a:rPr>
              <a:t>Company registration</a:t>
            </a:r>
          </a:p>
          <a:p>
            <a:pPr marL="457200" indent="-457200" algn="l">
              <a:buFont typeface="Arial"/>
              <a:buChar char="•"/>
            </a:pPr>
            <a:r>
              <a:rPr lang="en-GB" dirty="0" smtClean="0">
                <a:latin typeface="+mj-lt"/>
              </a:rPr>
              <a:t>Copy of licenses, quality assurance certificates (if applicable)</a:t>
            </a:r>
            <a:endParaRPr lang="en-GB" dirty="0">
              <a:latin typeface="+mj-lt"/>
            </a:endParaRPr>
          </a:p>
        </p:txBody>
      </p:sp>
    </p:spTree>
    <p:extLst>
      <p:ext uri="{BB962C8B-B14F-4D97-AF65-F5344CB8AC3E}">
        <p14:creationId xmlns:p14="http://schemas.microsoft.com/office/powerpoint/2010/main" val="30057153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32</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a:solidFill>
                  <a:schemeClr val="bg1"/>
                </a:solidFill>
                <a:latin typeface="Asap"/>
                <a:cs typeface="Asap"/>
              </a:rPr>
              <a:t>Supplier qualification</a:t>
            </a:r>
          </a:p>
          <a:p>
            <a:pPr marL="457200" indent="-457200" algn="l">
              <a:buFont typeface="Arial"/>
              <a:buChar char="•"/>
            </a:pPr>
            <a:r>
              <a:rPr lang="en-GB" i="1" dirty="0">
                <a:solidFill>
                  <a:schemeClr val="bg1"/>
                </a:solidFill>
                <a:latin typeface="Asap"/>
                <a:cs typeface="Asap"/>
              </a:rPr>
              <a:t>Tokyo Metropolitan government</a:t>
            </a:r>
          </a:p>
        </p:txBody>
      </p:sp>
      <p:sp>
        <p:nvSpPr>
          <p:cNvPr id="2" name="Tekstvak 1"/>
          <p:cNvSpPr txBox="1"/>
          <p:nvPr/>
        </p:nvSpPr>
        <p:spPr>
          <a:xfrm>
            <a:off x="539552" y="1988840"/>
            <a:ext cx="8064896" cy="3908762"/>
          </a:xfrm>
          <a:prstGeom prst="rect">
            <a:avLst/>
          </a:prstGeom>
          <a:noFill/>
        </p:spPr>
        <p:txBody>
          <a:bodyPr wrap="square" rtlCol="0">
            <a:spAutoFit/>
          </a:bodyPr>
          <a:lstStyle/>
          <a:p>
            <a:pPr algn="l"/>
            <a:r>
              <a:rPr lang="en-GB" b="1" dirty="0" smtClean="0">
                <a:solidFill>
                  <a:srgbClr val="042A93"/>
                </a:solidFill>
                <a:latin typeface="+mj-lt"/>
              </a:rPr>
              <a:t>Assessment and classification</a:t>
            </a:r>
          </a:p>
          <a:p>
            <a:pPr marL="457200" indent="-457200" algn="l">
              <a:buFont typeface="Arial"/>
              <a:buChar char="•"/>
            </a:pPr>
            <a:r>
              <a:rPr lang="en-GB" dirty="0" smtClean="0">
                <a:solidFill>
                  <a:srgbClr val="042A93"/>
                </a:solidFill>
                <a:latin typeface="+mj-lt"/>
              </a:rPr>
              <a:t>Objective score</a:t>
            </a:r>
          </a:p>
          <a:p>
            <a:pPr marL="914400" lvl="1" indent="-457200" algn="l">
              <a:buFont typeface="Arial"/>
              <a:buChar char="•"/>
            </a:pPr>
            <a:r>
              <a:rPr lang="en-GB" sz="2400" dirty="0" smtClean="0">
                <a:latin typeface="+mj-lt"/>
              </a:rPr>
              <a:t>Three classes, A,B, or C for each business item </a:t>
            </a:r>
            <a:r>
              <a:rPr lang="en-GB" sz="2400" dirty="0">
                <a:latin typeface="+mj-lt"/>
              </a:rPr>
              <a:t>b</a:t>
            </a:r>
            <a:r>
              <a:rPr lang="en-GB" sz="2400" dirty="0" smtClean="0">
                <a:latin typeface="+mj-lt"/>
              </a:rPr>
              <a:t>ased upon:</a:t>
            </a:r>
          </a:p>
          <a:p>
            <a:pPr marL="1371600" lvl="2" indent="-457200" algn="l">
              <a:buFont typeface="Arial"/>
              <a:buChar char="•"/>
            </a:pPr>
            <a:r>
              <a:rPr lang="en-GB" sz="2400" dirty="0" smtClean="0">
                <a:latin typeface="+mj-lt"/>
              </a:rPr>
              <a:t>Annual turnover </a:t>
            </a:r>
            <a:endParaRPr lang="en-GB" sz="2400" dirty="0" smtClean="0">
              <a:latin typeface="+mj-lt"/>
            </a:endParaRPr>
          </a:p>
          <a:p>
            <a:pPr marL="1828800" lvl="3" indent="-457200" algn="l">
              <a:buFont typeface="Arial"/>
              <a:buChar char="•"/>
            </a:pPr>
            <a:r>
              <a:rPr lang="en-GB" sz="2000" i="1" dirty="0" smtClean="0">
                <a:latin typeface="+mj-lt"/>
              </a:rPr>
              <a:t>(ISO certificate represent </a:t>
            </a:r>
            <a:r>
              <a:rPr lang="en-GB" sz="2000" i="1" dirty="0" smtClean="0">
                <a:latin typeface="+mj-lt"/>
              </a:rPr>
              <a:t>more points)</a:t>
            </a:r>
          </a:p>
          <a:p>
            <a:pPr marL="1371600" lvl="2" indent="-457200" algn="l">
              <a:buFont typeface="Arial"/>
              <a:buChar char="•"/>
            </a:pPr>
            <a:r>
              <a:rPr lang="en-GB" sz="2400" dirty="0" smtClean="0">
                <a:latin typeface="+mj-lt"/>
              </a:rPr>
              <a:t>Equity</a:t>
            </a:r>
          </a:p>
          <a:p>
            <a:pPr marL="1371600" lvl="2" indent="-457200" algn="l">
              <a:buFont typeface="Arial"/>
              <a:buChar char="•"/>
            </a:pPr>
            <a:r>
              <a:rPr lang="en-GB" sz="2400" dirty="0" smtClean="0">
                <a:latin typeface="+mj-lt"/>
              </a:rPr>
              <a:t>No. of employees</a:t>
            </a:r>
          </a:p>
          <a:p>
            <a:pPr marL="1371600" lvl="2" indent="-457200" algn="l">
              <a:buFont typeface="Arial"/>
              <a:buChar char="•"/>
            </a:pPr>
            <a:r>
              <a:rPr lang="en-GB" sz="2400" dirty="0" smtClean="0">
                <a:latin typeface="+mj-lt"/>
              </a:rPr>
              <a:t>Quick Ratio</a:t>
            </a:r>
          </a:p>
          <a:p>
            <a:pPr marL="1371600" lvl="2" indent="-457200" algn="l">
              <a:buFont typeface="Arial"/>
              <a:buChar char="•"/>
            </a:pPr>
            <a:r>
              <a:rPr lang="en-GB" sz="2400" dirty="0" smtClean="0">
                <a:latin typeface="+mj-lt"/>
              </a:rPr>
              <a:t>Years in business</a:t>
            </a:r>
          </a:p>
        </p:txBody>
      </p:sp>
    </p:spTree>
    <p:extLst>
      <p:ext uri="{BB962C8B-B14F-4D97-AF65-F5344CB8AC3E}">
        <p14:creationId xmlns:p14="http://schemas.microsoft.com/office/powerpoint/2010/main" val="30057153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el 2"/>
          <p:cNvSpPr>
            <a:spLocks noGrp="1"/>
          </p:cNvSpPr>
          <p:nvPr>
            <p:ph type="title"/>
          </p:nvPr>
        </p:nvSpPr>
        <p:spPr/>
        <p:txBody>
          <a:bodyPr/>
          <a:lstStyle/>
          <a:p>
            <a:endParaRPr lang="en-GB"/>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632300577"/>
              </p:ext>
            </p:extLst>
          </p:nvPr>
        </p:nvGraphicFramePr>
        <p:xfrm>
          <a:off x="467544" y="2564904"/>
          <a:ext cx="8229600" cy="1112520"/>
        </p:xfrm>
        <a:graphic>
          <a:graphicData uri="http://schemas.openxmlformats.org/drawingml/2006/table">
            <a:tbl>
              <a:tblPr firstRow="1" bandRow="1">
                <a:tableStyleId>{5C22544A-7EE6-4342-B048-85BDC9FD1C3A}</a:tableStyleId>
              </a:tblPr>
              <a:tblGrid>
                <a:gridCol w="2880320"/>
                <a:gridCol w="5349280"/>
              </a:tblGrid>
              <a:tr h="370840">
                <a:tc>
                  <a:txBody>
                    <a:bodyPr/>
                    <a:lstStyle/>
                    <a:p>
                      <a:r>
                        <a:rPr lang="en-GB" dirty="0" smtClean="0"/>
                        <a:t>&gt; 70</a:t>
                      </a:r>
                      <a:endParaRPr lang="en-GB" dirty="0"/>
                    </a:p>
                  </a:txBody>
                  <a:tcPr/>
                </a:tc>
                <a:tc>
                  <a:txBody>
                    <a:bodyPr/>
                    <a:lstStyle/>
                    <a:p>
                      <a:r>
                        <a:rPr lang="en-GB" dirty="0" smtClean="0"/>
                        <a:t>A</a:t>
                      </a:r>
                      <a:endParaRPr lang="en-GB" dirty="0"/>
                    </a:p>
                  </a:txBody>
                  <a:tcPr/>
                </a:tc>
              </a:tr>
              <a:tr h="370840">
                <a:tc>
                  <a:txBody>
                    <a:bodyPr/>
                    <a:lstStyle/>
                    <a:p>
                      <a:r>
                        <a:rPr lang="en-GB" dirty="0" smtClean="0"/>
                        <a:t>&gt;40-&lt;70</a:t>
                      </a:r>
                      <a:endParaRPr lang="en-GB" dirty="0"/>
                    </a:p>
                  </a:txBody>
                  <a:tcPr/>
                </a:tc>
                <a:tc>
                  <a:txBody>
                    <a:bodyPr/>
                    <a:lstStyle/>
                    <a:p>
                      <a:r>
                        <a:rPr lang="en-GB" dirty="0" smtClean="0"/>
                        <a:t>B</a:t>
                      </a:r>
                      <a:endParaRPr lang="en-GB" dirty="0"/>
                    </a:p>
                  </a:txBody>
                  <a:tcPr/>
                </a:tc>
              </a:tr>
              <a:tr h="370840">
                <a:tc>
                  <a:txBody>
                    <a:bodyPr/>
                    <a:lstStyle/>
                    <a:p>
                      <a:r>
                        <a:rPr lang="en-GB" dirty="0" smtClean="0"/>
                        <a:t>&lt;40</a:t>
                      </a:r>
                      <a:endParaRPr lang="en-GB" dirty="0"/>
                    </a:p>
                  </a:txBody>
                  <a:tcPr/>
                </a:tc>
                <a:tc>
                  <a:txBody>
                    <a:bodyPr/>
                    <a:lstStyle/>
                    <a:p>
                      <a:r>
                        <a:rPr lang="en-GB" dirty="0" smtClean="0"/>
                        <a:t>C</a:t>
                      </a:r>
                      <a:endParaRPr lang="en-GB" dirty="0"/>
                    </a:p>
                  </a:txBody>
                  <a:tcPr/>
                </a:tc>
              </a:tr>
            </a:tbl>
          </a:graphicData>
        </a:graphic>
      </p:graphicFrame>
      <p:sp>
        <p:nvSpPr>
          <p:cNvPr id="20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33</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smtClean="0">
                <a:solidFill>
                  <a:schemeClr val="bg1"/>
                </a:solidFill>
                <a:latin typeface="Asap"/>
                <a:cs typeface="Asap"/>
              </a:rPr>
              <a:t>Supplier qualification</a:t>
            </a:r>
          </a:p>
          <a:p>
            <a:pPr marL="457200" indent="-457200" algn="l">
              <a:buFont typeface="Arial"/>
              <a:buChar char="•"/>
            </a:pPr>
            <a:r>
              <a:rPr lang="en-GB" i="1" dirty="0" smtClean="0">
                <a:solidFill>
                  <a:schemeClr val="bg1"/>
                </a:solidFill>
                <a:latin typeface="Asap"/>
                <a:cs typeface="Asap"/>
              </a:rPr>
              <a:t>Tokyo Metropolitan government</a:t>
            </a:r>
            <a:endParaRPr lang="en-GB" i="1" dirty="0">
              <a:solidFill>
                <a:schemeClr val="bg1"/>
              </a:solidFill>
              <a:latin typeface="Asap"/>
              <a:cs typeface="Asap"/>
            </a:endParaRPr>
          </a:p>
        </p:txBody>
      </p:sp>
      <p:sp>
        <p:nvSpPr>
          <p:cNvPr id="2" name="Tekstvak 1"/>
          <p:cNvSpPr txBox="1"/>
          <p:nvPr/>
        </p:nvSpPr>
        <p:spPr>
          <a:xfrm>
            <a:off x="467544" y="1700808"/>
            <a:ext cx="8064896" cy="4585870"/>
          </a:xfrm>
          <a:prstGeom prst="rect">
            <a:avLst/>
          </a:prstGeom>
          <a:noFill/>
        </p:spPr>
        <p:txBody>
          <a:bodyPr wrap="square" rtlCol="0">
            <a:spAutoFit/>
          </a:bodyPr>
          <a:lstStyle/>
          <a:p>
            <a:pPr algn="l"/>
            <a:r>
              <a:rPr lang="en-GB" b="1" dirty="0">
                <a:solidFill>
                  <a:srgbClr val="042A93"/>
                </a:solidFill>
                <a:latin typeface="Asap"/>
                <a:cs typeface="Asap"/>
              </a:rPr>
              <a:t>Assessment and classification</a:t>
            </a:r>
          </a:p>
          <a:p>
            <a:pPr marL="457200" indent="-457200" algn="l">
              <a:buFont typeface="Arial"/>
              <a:buChar char="•"/>
            </a:pPr>
            <a:r>
              <a:rPr lang="en-GB" sz="2400" dirty="0">
                <a:solidFill>
                  <a:srgbClr val="042A93"/>
                </a:solidFill>
              </a:rPr>
              <a:t>Objective </a:t>
            </a:r>
            <a:r>
              <a:rPr lang="en-GB" sz="2400" dirty="0" smtClean="0">
                <a:solidFill>
                  <a:srgbClr val="042A93"/>
                </a:solidFill>
              </a:rPr>
              <a:t>score</a:t>
            </a:r>
          </a:p>
          <a:p>
            <a:pPr marL="457200" indent="-457200" algn="l">
              <a:buFont typeface="Arial"/>
              <a:buChar char="•"/>
            </a:pPr>
            <a:endParaRPr lang="en-GB" sz="2400" dirty="0">
              <a:solidFill>
                <a:srgbClr val="042A93"/>
              </a:solidFill>
            </a:endParaRPr>
          </a:p>
          <a:p>
            <a:pPr marL="457200" indent="-457200" algn="l">
              <a:buFont typeface="Arial"/>
              <a:buChar char="•"/>
            </a:pPr>
            <a:endParaRPr lang="en-GB" sz="2400" dirty="0" smtClean="0">
              <a:solidFill>
                <a:srgbClr val="042A93"/>
              </a:solidFill>
            </a:endParaRPr>
          </a:p>
          <a:p>
            <a:pPr marL="457200" indent="-457200" algn="l">
              <a:buFont typeface="Arial"/>
              <a:buChar char="•"/>
            </a:pPr>
            <a:endParaRPr lang="en-GB" sz="2400" dirty="0">
              <a:solidFill>
                <a:srgbClr val="042A93"/>
              </a:solidFill>
            </a:endParaRPr>
          </a:p>
          <a:p>
            <a:pPr marL="457200" indent="-457200" algn="l">
              <a:buFont typeface="Arial"/>
              <a:buChar char="•"/>
            </a:pPr>
            <a:endParaRPr lang="en-GB" sz="2400" dirty="0" smtClean="0">
              <a:solidFill>
                <a:srgbClr val="042A93"/>
              </a:solidFill>
            </a:endParaRPr>
          </a:p>
          <a:p>
            <a:pPr marL="457200" indent="-457200" algn="l">
              <a:buFont typeface="Arial"/>
              <a:buChar char="•"/>
            </a:pPr>
            <a:r>
              <a:rPr lang="en-GB" sz="2400" dirty="0" smtClean="0">
                <a:solidFill>
                  <a:srgbClr val="042A93"/>
                </a:solidFill>
              </a:rPr>
              <a:t>Subjective score</a:t>
            </a:r>
          </a:p>
          <a:p>
            <a:pPr marL="914400" lvl="1" indent="-457200" algn="l">
              <a:buFont typeface="Arial"/>
              <a:buChar char="•"/>
            </a:pPr>
            <a:r>
              <a:rPr lang="en-GB" sz="2400" dirty="0" smtClean="0"/>
              <a:t>A,B,C based upon the turnover of a specific business item  </a:t>
            </a:r>
          </a:p>
          <a:p>
            <a:pPr marL="457200" indent="-457200" algn="l">
              <a:buFont typeface="Arial"/>
              <a:buChar char="•"/>
            </a:pPr>
            <a:r>
              <a:rPr lang="en-GB" sz="2400" dirty="0" smtClean="0">
                <a:solidFill>
                  <a:srgbClr val="042A93"/>
                </a:solidFill>
              </a:rPr>
              <a:t>Contract values linked to classification</a:t>
            </a:r>
          </a:p>
          <a:p>
            <a:pPr marL="914400" lvl="1" indent="-457200" algn="l">
              <a:buFont typeface="Arial"/>
              <a:buChar char="•"/>
            </a:pPr>
            <a:r>
              <a:rPr lang="en-GB" sz="2400" dirty="0" smtClean="0">
                <a:solidFill>
                  <a:schemeClr val="tx1"/>
                </a:solidFill>
              </a:rPr>
              <a:t>Values differ per business category</a:t>
            </a:r>
          </a:p>
          <a:p>
            <a:pPr marL="914400" lvl="1" indent="-457200" algn="l">
              <a:buFont typeface="Arial"/>
              <a:buChar char="•"/>
            </a:pPr>
            <a:endParaRPr lang="en-GB" sz="2400" dirty="0">
              <a:solidFill>
                <a:srgbClr val="042A93"/>
              </a:solidFill>
            </a:endParaRPr>
          </a:p>
        </p:txBody>
      </p:sp>
    </p:spTree>
    <p:extLst>
      <p:ext uri="{BB962C8B-B14F-4D97-AF65-F5344CB8AC3E}">
        <p14:creationId xmlns:p14="http://schemas.microsoft.com/office/powerpoint/2010/main" val="30057153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34</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a:r>
              <a:rPr lang="en-GB" b="1" dirty="0" smtClean="0">
                <a:solidFill>
                  <a:schemeClr val="bg1"/>
                </a:solidFill>
                <a:latin typeface="Asap"/>
                <a:cs typeface="Asap"/>
              </a:rPr>
              <a:t>JTTP Helpdesk</a:t>
            </a:r>
          </a:p>
          <a:p>
            <a:pPr marL="457200" indent="-457200" algn="l">
              <a:buFont typeface="Arial"/>
              <a:buChar char="•"/>
            </a:pPr>
            <a:r>
              <a:rPr lang="en-GB" i="1" dirty="0" smtClean="0">
                <a:solidFill>
                  <a:schemeClr val="bg1"/>
                </a:solidFill>
                <a:latin typeface="Asap"/>
                <a:cs typeface="Asap"/>
              </a:rPr>
              <a:t>Support</a:t>
            </a:r>
            <a:endParaRPr lang="en-GB" i="1" dirty="0">
              <a:solidFill>
                <a:schemeClr val="bg1"/>
              </a:solidFill>
              <a:latin typeface="Asap"/>
              <a:cs typeface="Asap"/>
            </a:endParaRPr>
          </a:p>
        </p:txBody>
      </p:sp>
      <p:sp>
        <p:nvSpPr>
          <p:cNvPr id="2" name="Tekstvak 1"/>
          <p:cNvSpPr txBox="1"/>
          <p:nvPr/>
        </p:nvSpPr>
        <p:spPr>
          <a:xfrm>
            <a:off x="467544" y="1988840"/>
            <a:ext cx="8064896" cy="3908762"/>
          </a:xfrm>
          <a:prstGeom prst="rect">
            <a:avLst/>
          </a:prstGeom>
          <a:noFill/>
        </p:spPr>
        <p:txBody>
          <a:bodyPr wrap="square" rtlCol="0">
            <a:spAutoFit/>
          </a:bodyPr>
          <a:lstStyle/>
          <a:p>
            <a:pPr marL="457200" indent="-457200" algn="l">
              <a:buFont typeface="Arial"/>
              <a:buChar char="•"/>
            </a:pPr>
            <a:r>
              <a:rPr lang="en-GB" b="1" dirty="0" smtClean="0">
                <a:solidFill>
                  <a:srgbClr val="1F497D"/>
                </a:solidFill>
                <a:latin typeface="+mj-lt"/>
              </a:rPr>
              <a:t>Unified Supplier Qualification </a:t>
            </a:r>
          </a:p>
          <a:p>
            <a:pPr marL="914400" lvl="1" indent="-457200" algn="l">
              <a:buFont typeface="Arial"/>
              <a:buChar char="•"/>
            </a:pPr>
            <a:r>
              <a:rPr lang="en-GB" sz="2400" dirty="0" smtClean="0">
                <a:latin typeface="+mj-lt"/>
              </a:rPr>
              <a:t>Offered free for first application</a:t>
            </a:r>
          </a:p>
          <a:p>
            <a:pPr marL="914400" lvl="1" indent="-457200" algn="l">
              <a:buFont typeface="Arial"/>
              <a:buChar char="•"/>
            </a:pPr>
            <a:endParaRPr lang="en-GB" dirty="0" smtClean="0">
              <a:latin typeface="+mj-lt"/>
            </a:endParaRPr>
          </a:p>
          <a:p>
            <a:pPr marL="457200" indent="-457200" algn="l">
              <a:buFont typeface="Arial"/>
              <a:buChar char="•"/>
            </a:pPr>
            <a:r>
              <a:rPr lang="en-GB" b="1" dirty="0" err="1" smtClean="0">
                <a:solidFill>
                  <a:srgbClr val="1F497D"/>
                </a:solidFill>
                <a:latin typeface="+mj-lt"/>
              </a:rPr>
              <a:t>Keishin</a:t>
            </a:r>
            <a:r>
              <a:rPr lang="en-GB" b="1" dirty="0" smtClean="0">
                <a:solidFill>
                  <a:srgbClr val="1F497D"/>
                </a:solidFill>
                <a:latin typeface="+mj-lt"/>
              </a:rPr>
              <a:t>/Construction qualifications</a:t>
            </a:r>
            <a:endParaRPr lang="en-GB" b="1" dirty="0" smtClean="0">
              <a:solidFill>
                <a:srgbClr val="1F497D"/>
              </a:solidFill>
              <a:latin typeface="+mj-lt"/>
            </a:endParaRPr>
          </a:p>
          <a:p>
            <a:pPr marL="914400" lvl="1" indent="-457200" algn="l">
              <a:buFont typeface="Arial"/>
              <a:buChar char="•"/>
            </a:pPr>
            <a:r>
              <a:rPr lang="en-GB" sz="2400" dirty="0" smtClean="0">
                <a:latin typeface="+mj-lt"/>
              </a:rPr>
              <a:t>Custom-made support possible, upon request</a:t>
            </a:r>
          </a:p>
          <a:p>
            <a:pPr marL="914400" lvl="1" indent="-457200" algn="l">
              <a:buFont typeface="Arial"/>
              <a:buChar char="•"/>
            </a:pPr>
            <a:endParaRPr lang="en-GB" dirty="0" smtClean="0">
              <a:latin typeface="+mj-lt"/>
            </a:endParaRPr>
          </a:p>
          <a:p>
            <a:pPr marL="457200" indent="-457200" algn="l">
              <a:buFont typeface="Arial"/>
              <a:buChar char="•"/>
            </a:pPr>
            <a:r>
              <a:rPr lang="en-GB" b="1" dirty="0">
                <a:solidFill>
                  <a:srgbClr val="1F497D"/>
                </a:solidFill>
                <a:latin typeface="+mj-lt"/>
              </a:rPr>
              <a:t>Regional/Local Qualifications</a:t>
            </a:r>
          </a:p>
          <a:p>
            <a:pPr marL="914400" lvl="1" indent="-457200" algn="l">
              <a:buFont typeface="Arial"/>
              <a:buChar char="•"/>
            </a:pPr>
            <a:r>
              <a:rPr lang="en-GB" sz="2400" dirty="0">
                <a:latin typeface="+mj-lt"/>
              </a:rPr>
              <a:t>Custom-made support possible, upon request</a:t>
            </a:r>
          </a:p>
          <a:p>
            <a:pPr marL="914400" lvl="1" indent="-457200" algn="l">
              <a:buFont typeface="Arial"/>
              <a:buChar char="•"/>
            </a:pPr>
            <a:endParaRPr lang="en-GB" dirty="0">
              <a:latin typeface="+mj-lt"/>
            </a:endParaRPr>
          </a:p>
        </p:txBody>
      </p:sp>
    </p:spTree>
    <p:extLst>
      <p:ext uri="{BB962C8B-B14F-4D97-AF65-F5344CB8AC3E}">
        <p14:creationId xmlns:p14="http://schemas.microsoft.com/office/powerpoint/2010/main" val="30057153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35</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marL="457200" indent="-457200" algn="l">
              <a:buFont typeface="Arial"/>
              <a:buChar char="•"/>
            </a:pPr>
            <a:r>
              <a:rPr lang="en-GB" b="1" dirty="0" smtClean="0">
                <a:solidFill>
                  <a:schemeClr val="bg1"/>
                </a:solidFill>
              </a:rPr>
              <a:t>More information</a:t>
            </a:r>
            <a:endParaRPr lang="en-GB" b="1" dirty="0">
              <a:solidFill>
                <a:schemeClr val="bg1"/>
              </a:solidFill>
            </a:endParaRPr>
          </a:p>
        </p:txBody>
      </p:sp>
      <p:sp>
        <p:nvSpPr>
          <p:cNvPr id="2" name="Tekstvak 1"/>
          <p:cNvSpPr txBox="1"/>
          <p:nvPr/>
        </p:nvSpPr>
        <p:spPr>
          <a:xfrm>
            <a:off x="467544" y="1988840"/>
            <a:ext cx="8064896" cy="523220"/>
          </a:xfrm>
          <a:prstGeom prst="rect">
            <a:avLst/>
          </a:prstGeom>
          <a:noFill/>
        </p:spPr>
        <p:txBody>
          <a:bodyPr wrap="square" rtlCol="0">
            <a:spAutoFit/>
          </a:bodyPr>
          <a:lstStyle/>
          <a:p>
            <a:pPr algn="l"/>
            <a:r>
              <a:rPr lang="en-GB" dirty="0">
                <a:latin typeface="+mj-lt"/>
              </a:rPr>
              <a:t>	</a:t>
            </a:r>
          </a:p>
        </p:txBody>
      </p:sp>
      <p:sp>
        <p:nvSpPr>
          <p:cNvPr id="3" name="Tekstvak 2"/>
          <p:cNvSpPr txBox="1"/>
          <p:nvPr/>
        </p:nvSpPr>
        <p:spPr>
          <a:xfrm>
            <a:off x="881429" y="2492896"/>
            <a:ext cx="7369976" cy="1815882"/>
          </a:xfrm>
          <a:prstGeom prst="rect">
            <a:avLst/>
          </a:prstGeom>
          <a:noFill/>
        </p:spPr>
        <p:txBody>
          <a:bodyPr wrap="none" rtlCol="0">
            <a:spAutoFit/>
          </a:bodyPr>
          <a:lstStyle/>
          <a:p>
            <a:r>
              <a:rPr lang="en-GB" dirty="0">
                <a:solidFill>
                  <a:srgbClr val="1F497D"/>
                </a:solidFill>
              </a:rPr>
              <a:t>http://</a:t>
            </a:r>
            <a:r>
              <a:rPr lang="en-GB" dirty="0" err="1">
                <a:solidFill>
                  <a:srgbClr val="1F497D"/>
                </a:solidFill>
              </a:rPr>
              <a:t>www.eubusinessinjapan.eu</a:t>
            </a:r>
            <a:r>
              <a:rPr lang="en-GB" dirty="0" smtClean="0">
                <a:solidFill>
                  <a:srgbClr val="1F497D"/>
                </a:solidFill>
              </a:rPr>
              <a:t>/</a:t>
            </a:r>
          </a:p>
          <a:p>
            <a:r>
              <a:rPr lang="en-GB" dirty="0" smtClean="0">
                <a:solidFill>
                  <a:srgbClr val="1F497D"/>
                </a:solidFill>
              </a:rPr>
              <a:t>issues</a:t>
            </a:r>
            <a:r>
              <a:rPr lang="en-GB" dirty="0">
                <a:solidFill>
                  <a:srgbClr val="1F497D"/>
                </a:solidFill>
              </a:rPr>
              <a:t>/entry-strategy/government-</a:t>
            </a:r>
            <a:r>
              <a:rPr lang="en-GB" dirty="0" smtClean="0">
                <a:solidFill>
                  <a:srgbClr val="1F497D"/>
                </a:solidFill>
              </a:rPr>
              <a:t>procurement</a:t>
            </a:r>
          </a:p>
          <a:p>
            <a:endParaRPr lang="en-GB" dirty="0"/>
          </a:p>
          <a:p>
            <a:r>
              <a:rPr lang="en-GB" dirty="0" smtClean="0"/>
              <a:t>Or contact us via the online </a:t>
            </a:r>
            <a:r>
              <a:rPr lang="en-GB" dirty="0" smtClean="0">
                <a:solidFill>
                  <a:srgbClr val="1F497D"/>
                </a:solidFill>
              </a:rPr>
              <a:t>Ask-the-Expert form</a:t>
            </a:r>
            <a:endParaRPr lang="en-GB" dirty="0">
              <a:solidFill>
                <a:srgbClr val="1F497D"/>
              </a:solidFill>
            </a:endParaRPr>
          </a:p>
        </p:txBody>
      </p:sp>
    </p:spTree>
    <p:extLst>
      <p:ext uri="{BB962C8B-B14F-4D97-AF65-F5344CB8AC3E}">
        <p14:creationId xmlns:p14="http://schemas.microsoft.com/office/powerpoint/2010/main" val="30057153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el 2"/>
          <p:cNvSpPr>
            <a:spLocks noGrp="1"/>
          </p:cNvSpPr>
          <p:nvPr>
            <p:ph type="title"/>
          </p:nvPr>
        </p:nvSpPr>
        <p:spPr/>
        <p:txBody>
          <a:bodyPr/>
          <a:lstStyle/>
          <a:p>
            <a:endParaRPr lang="en-GB"/>
          </a:p>
        </p:txBody>
      </p:sp>
      <p:sp>
        <p:nvSpPr>
          <p:cNvPr id="4" name="Tijdelijke aanduiding voor inhoud 3"/>
          <p:cNvSpPr>
            <a:spLocks noGrp="1"/>
          </p:cNvSpPr>
          <p:nvPr>
            <p:ph idx="1"/>
          </p:nvPr>
        </p:nvSpPr>
        <p:spPr>
          <a:xfrm>
            <a:off x="457200" y="2564904"/>
            <a:ext cx="8229600" cy="3561259"/>
          </a:xfrm>
        </p:spPr>
        <p:txBody>
          <a:bodyPr/>
          <a:lstStyle/>
          <a:p>
            <a:pPr algn="ctr"/>
            <a:r>
              <a:rPr lang="en-GB" dirty="0" smtClean="0"/>
              <a:t>Your questions</a:t>
            </a:r>
            <a:endParaRPr lang="en-GB" dirty="0"/>
          </a:p>
        </p:txBody>
      </p:sp>
      <p:sp>
        <p:nvSpPr>
          <p:cNvPr id="20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36</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107504" y="332656"/>
            <a:ext cx="8362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marL="457200" indent="-457200" algn="l">
              <a:buFont typeface="Arial"/>
              <a:buChar char="•"/>
            </a:pPr>
            <a:r>
              <a:rPr lang="en-GB" b="1" dirty="0" smtClean="0">
                <a:solidFill>
                  <a:schemeClr val="bg1"/>
                </a:solidFill>
              </a:rPr>
              <a:t>Questions</a:t>
            </a:r>
            <a:endParaRPr lang="en-GB" b="1" dirty="0">
              <a:solidFill>
                <a:schemeClr val="bg1"/>
              </a:solidFill>
            </a:endParaRPr>
          </a:p>
        </p:txBody>
      </p:sp>
      <p:sp>
        <p:nvSpPr>
          <p:cNvPr id="2" name="Tekstvak 1"/>
          <p:cNvSpPr txBox="1"/>
          <p:nvPr/>
        </p:nvSpPr>
        <p:spPr>
          <a:xfrm>
            <a:off x="467544" y="1988840"/>
            <a:ext cx="8064896" cy="523220"/>
          </a:xfrm>
          <a:prstGeom prst="rect">
            <a:avLst/>
          </a:prstGeom>
          <a:noFill/>
        </p:spPr>
        <p:txBody>
          <a:bodyPr wrap="square" rtlCol="0">
            <a:spAutoFit/>
          </a:bodyPr>
          <a:lstStyle/>
          <a:p>
            <a:pPr algn="l"/>
            <a:r>
              <a:rPr lang="en-GB" dirty="0">
                <a:latin typeface="+mj-lt"/>
              </a:rPr>
              <a:t>	</a:t>
            </a:r>
          </a:p>
        </p:txBody>
      </p:sp>
    </p:spTree>
    <p:extLst>
      <p:ext uri="{BB962C8B-B14F-4D97-AF65-F5344CB8AC3E}">
        <p14:creationId xmlns:p14="http://schemas.microsoft.com/office/powerpoint/2010/main" val="30057153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4</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91856" y="404664"/>
            <a:ext cx="8362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smtClean="0">
                <a:solidFill>
                  <a:schemeClr val="bg1"/>
                </a:solidFill>
                <a:latin typeface="Asap"/>
                <a:cs typeface="Asap"/>
              </a:rPr>
              <a:t>Unified supplier Qualification</a:t>
            </a:r>
            <a:endParaRPr lang="en-GB" b="1" dirty="0">
              <a:solidFill>
                <a:schemeClr val="bg1"/>
              </a:solidFill>
              <a:latin typeface="Asap"/>
              <a:cs typeface="Asap"/>
            </a:endParaRPr>
          </a:p>
        </p:txBody>
      </p:sp>
      <p:sp>
        <p:nvSpPr>
          <p:cNvPr id="2" name="Tekstvak 1"/>
          <p:cNvSpPr txBox="1"/>
          <p:nvPr/>
        </p:nvSpPr>
        <p:spPr>
          <a:xfrm>
            <a:off x="467544" y="1988840"/>
            <a:ext cx="8064896" cy="2677656"/>
          </a:xfrm>
          <a:prstGeom prst="rect">
            <a:avLst/>
          </a:prstGeom>
          <a:noFill/>
        </p:spPr>
        <p:txBody>
          <a:bodyPr wrap="square" rtlCol="0">
            <a:spAutoFit/>
          </a:bodyPr>
          <a:lstStyle/>
          <a:p>
            <a:pPr marL="457200" indent="-457200" algn="l">
              <a:buFont typeface="Arial"/>
              <a:buChar char="•"/>
            </a:pPr>
            <a:r>
              <a:rPr lang="en-US" i="1" dirty="0" smtClean="0">
                <a:latin typeface="Asap"/>
                <a:cs typeface="Asap"/>
              </a:rPr>
              <a:t>“</a:t>
            </a:r>
            <a:r>
              <a:rPr lang="en-US" i="1" dirty="0" err="1" smtClean="0">
                <a:latin typeface="Asap"/>
                <a:cs typeface="Asap"/>
              </a:rPr>
              <a:t>tou-itsu</a:t>
            </a:r>
            <a:r>
              <a:rPr lang="en-US" i="1" dirty="0" smtClean="0">
                <a:latin typeface="Asap"/>
                <a:cs typeface="Asap"/>
              </a:rPr>
              <a:t> </a:t>
            </a:r>
            <a:r>
              <a:rPr lang="en-US" i="1" dirty="0" err="1" smtClean="0">
                <a:latin typeface="Asap"/>
                <a:cs typeface="Asap"/>
              </a:rPr>
              <a:t>shikaku</a:t>
            </a:r>
            <a:r>
              <a:rPr lang="en-US" i="1" dirty="0" smtClean="0">
                <a:latin typeface="Asap"/>
                <a:cs typeface="Asap"/>
              </a:rPr>
              <a:t> </a:t>
            </a:r>
            <a:r>
              <a:rPr lang="en-US" i="1" dirty="0" err="1" smtClean="0">
                <a:latin typeface="Asap"/>
                <a:cs typeface="Asap"/>
              </a:rPr>
              <a:t>shinsa</a:t>
            </a:r>
            <a:r>
              <a:rPr lang="en-US" i="1" dirty="0" smtClean="0">
                <a:latin typeface="Asap"/>
                <a:cs typeface="Asap"/>
              </a:rPr>
              <a:t>” (lit. unified qualification</a:t>
            </a:r>
            <a:r>
              <a:rPr lang="en-US" i="1" dirty="0">
                <a:latin typeface="Asap"/>
                <a:cs typeface="Asap"/>
              </a:rPr>
              <a:t> </a:t>
            </a:r>
            <a:r>
              <a:rPr lang="en-US" i="1" dirty="0" smtClean="0">
                <a:latin typeface="Asap"/>
                <a:cs typeface="Asap"/>
              </a:rPr>
              <a:t>examination) </a:t>
            </a:r>
          </a:p>
          <a:p>
            <a:pPr marL="457200" indent="-457200" algn="l">
              <a:buFont typeface="Arial"/>
              <a:buChar char="•"/>
            </a:pPr>
            <a:r>
              <a:rPr lang="en-GB" dirty="0">
                <a:latin typeface="Asap"/>
                <a:cs typeface="Asap"/>
              </a:rPr>
              <a:t>Coverage: Goods and services only</a:t>
            </a:r>
          </a:p>
          <a:p>
            <a:pPr marL="457200" indent="-457200" algn="l">
              <a:buFont typeface="Arial"/>
              <a:buChar char="•"/>
            </a:pPr>
            <a:r>
              <a:rPr lang="en-GB" dirty="0">
                <a:latin typeface="Asap"/>
                <a:cs typeface="Asap"/>
              </a:rPr>
              <a:t>Scope: national government entities</a:t>
            </a:r>
          </a:p>
          <a:p>
            <a:pPr algn="l"/>
            <a:endParaRPr lang="en-GB" dirty="0" smtClean="0">
              <a:latin typeface="+mj-lt"/>
            </a:endParaRPr>
          </a:p>
          <a:p>
            <a:pPr algn="l"/>
            <a:r>
              <a:rPr lang="en-GB" dirty="0">
                <a:latin typeface="+mj-lt"/>
              </a:rPr>
              <a:t>	</a:t>
            </a:r>
          </a:p>
        </p:txBody>
      </p:sp>
    </p:spTree>
    <p:extLst>
      <p:ext uri="{BB962C8B-B14F-4D97-AF65-F5344CB8AC3E}">
        <p14:creationId xmlns:p14="http://schemas.microsoft.com/office/powerpoint/2010/main" val="399639591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5</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51520" y="404664"/>
            <a:ext cx="8362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smtClean="0">
                <a:solidFill>
                  <a:schemeClr val="bg1"/>
                </a:solidFill>
                <a:latin typeface="Asap"/>
                <a:cs typeface="Asap"/>
              </a:rPr>
              <a:t>Unified supplier Qualification</a:t>
            </a:r>
            <a:endParaRPr lang="en-GB" b="1" dirty="0">
              <a:solidFill>
                <a:schemeClr val="bg1"/>
              </a:solidFill>
              <a:latin typeface="Asap"/>
              <a:cs typeface="Asap"/>
            </a:endParaRPr>
          </a:p>
        </p:txBody>
      </p:sp>
      <p:sp>
        <p:nvSpPr>
          <p:cNvPr id="2" name="Tekstvak 1"/>
          <p:cNvSpPr txBox="1"/>
          <p:nvPr/>
        </p:nvSpPr>
        <p:spPr>
          <a:xfrm>
            <a:off x="467544" y="1627496"/>
            <a:ext cx="8064896" cy="3539431"/>
          </a:xfrm>
          <a:prstGeom prst="rect">
            <a:avLst/>
          </a:prstGeom>
          <a:noFill/>
        </p:spPr>
        <p:txBody>
          <a:bodyPr wrap="square" rtlCol="0">
            <a:spAutoFit/>
          </a:bodyPr>
          <a:lstStyle/>
          <a:p>
            <a:pPr marL="457200" indent="-457200" algn="l">
              <a:buFont typeface="Arial"/>
              <a:buChar char="•"/>
            </a:pPr>
            <a:r>
              <a:rPr lang="en-GB" b="1" dirty="0" smtClean="0">
                <a:solidFill>
                  <a:srgbClr val="042A93"/>
                </a:solidFill>
                <a:latin typeface="+mj-lt"/>
              </a:rPr>
              <a:t>Scope:</a:t>
            </a:r>
          </a:p>
          <a:p>
            <a:pPr marL="914400" lvl="1" indent="-457200" algn="l">
              <a:buFont typeface="Arial"/>
              <a:buChar char="•"/>
            </a:pPr>
            <a:r>
              <a:rPr lang="en-GB" dirty="0" smtClean="0">
                <a:latin typeface="+mj-lt"/>
              </a:rPr>
              <a:t>Central ministries</a:t>
            </a:r>
          </a:p>
          <a:p>
            <a:pPr marL="1371600" lvl="2" indent="-457200" algn="l">
              <a:buFont typeface="Arial"/>
              <a:buChar char="•"/>
            </a:pPr>
            <a:r>
              <a:rPr lang="en-GB" dirty="0" smtClean="0">
                <a:latin typeface="+mj-lt"/>
              </a:rPr>
              <a:t>Their regional offices </a:t>
            </a:r>
          </a:p>
          <a:p>
            <a:pPr marL="1371600" lvl="2" indent="-457200" algn="l">
              <a:buFont typeface="Arial"/>
              <a:buChar char="•"/>
            </a:pPr>
            <a:r>
              <a:rPr lang="en-GB" dirty="0" smtClean="0">
                <a:latin typeface="+mj-lt"/>
              </a:rPr>
              <a:t>Government agencies</a:t>
            </a:r>
          </a:p>
          <a:p>
            <a:pPr marL="1371600" lvl="2" indent="-457200" algn="l">
              <a:buFont typeface="Arial"/>
              <a:buChar char="•"/>
            </a:pPr>
            <a:r>
              <a:rPr lang="en-GB" dirty="0" smtClean="0">
                <a:latin typeface="+mj-lt"/>
              </a:rPr>
              <a:t>Attached institutions</a:t>
            </a:r>
          </a:p>
          <a:p>
            <a:pPr marL="1828800" lvl="3" indent="-457200" algn="l">
              <a:buFont typeface="Arial"/>
              <a:buChar char="•"/>
            </a:pPr>
            <a:r>
              <a:rPr lang="en-GB" dirty="0" smtClean="0">
                <a:latin typeface="+mj-lt"/>
              </a:rPr>
              <a:t>National universities</a:t>
            </a:r>
          </a:p>
          <a:p>
            <a:pPr marL="1828800" lvl="3" indent="-457200" algn="l">
              <a:buFont typeface="Arial"/>
              <a:buChar char="•"/>
            </a:pPr>
            <a:r>
              <a:rPr lang="en-GB" dirty="0" smtClean="0">
                <a:latin typeface="+mj-lt"/>
              </a:rPr>
              <a:t>Research facilities and institutes</a:t>
            </a:r>
          </a:p>
          <a:p>
            <a:pPr marL="1828800" lvl="3" indent="-457200" algn="l">
              <a:buFont typeface="Arial"/>
              <a:buChar char="•"/>
            </a:pPr>
            <a:r>
              <a:rPr lang="en-GB" dirty="0" smtClean="0">
                <a:latin typeface="+mj-lt"/>
              </a:rPr>
              <a:t>National Hospitals</a:t>
            </a:r>
          </a:p>
        </p:txBody>
      </p:sp>
    </p:spTree>
    <p:extLst>
      <p:ext uri="{BB962C8B-B14F-4D97-AF65-F5344CB8AC3E}">
        <p14:creationId xmlns:p14="http://schemas.microsoft.com/office/powerpoint/2010/main" val="11748318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6</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91856" y="404664"/>
            <a:ext cx="8362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a:solidFill>
                  <a:schemeClr val="bg1"/>
                </a:solidFill>
                <a:latin typeface="Asap"/>
                <a:cs typeface="Asap"/>
              </a:rPr>
              <a:t>Unified supplier Qualification</a:t>
            </a:r>
            <a:endParaRPr lang="en-GB" b="1" dirty="0">
              <a:solidFill>
                <a:schemeClr val="bg1"/>
              </a:solidFill>
              <a:latin typeface="Asap"/>
              <a:cs typeface="Asap"/>
            </a:endParaRPr>
          </a:p>
        </p:txBody>
      </p:sp>
      <p:sp>
        <p:nvSpPr>
          <p:cNvPr id="2" name="Tekstvak 1"/>
          <p:cNvSpPr txBox="1"/>
          <p:nvPr/>
        </p:nvSpPr>
        <p:spPr>
          <a:xfrm>
            <a:off x="467544" y="1988840"/>
            <a:ext cx="8064896" cy="954107"/>
          </a:xfrm>
          <a:prstGeom prst="rect">
            <a:avLst/>
          </a:prstGeom>
          <a:noFill/>
        </p:spPr>
        <p:txBody>
          <a:bodyPr wrap="square" rtlCol="0">
            <a:spAutoFit/>
          </a:bodyPr>
          <a:lstStyle/>
          <a:p>
            <a:pPr marL="457200" indent="-457200" algn="l">
              <a:buFont typeface="Arial"/>
              <a:buChar char="•"/>
            </a:pPr>
            <a:endParaRPr lang="en-GB" dirty="0" smtClean="0">
              <a:latin typeface="+mj-lt"/>
            </a:endParaRPr>
          </a:p>
          <a:p>
            <a:pPr algn="l"/>
            <a:r>
              <a:rPr lang="en-GB" dirty="0">
                <a:latin typeface="+mj-lt"/>
              </a:rPr>
              <a:t>	</a:t>
            </a:r>
          </a:p>
        </p:txBody>
      </p:sp>
      <p:sp>
        <p:nvSpPr>
          <p:cNvPr id="17" name="Tekstvak 16"/>
          <p:cNvSpPr txBox="1"/>
          <p:nvPr/>
        </p:nvSpPr>
        <p:spPr>
          <a:xfrm>
            <a:off x="539552" y="1988840"/>
            <a:ext cx="8064896" cy="3970318"/>
          </a:xfrm>
          <a:prstGeom prst="rect">
            <a:avLst/>
          </a:prstGeom>
          <a:noFill/>
        </p:spPr>
        <p:txBody>
          <a:bodyPr wrap="square" rtlCol="0">
            <a:spAutoFit/>
          </a:bodyPr>
          <a:lstStyle/>
          <a:p>
            <a:pPr marL="457200" indent="-457200" algn="l">
              <a:buFont typeface="Arial"/>
              <a:buChar char="•"/>
            </a:pPr>
            <a:r>
              <a:rPr lang="en-US" i="1" dirty="0" smtClean="0">
                <a:solidFill>
                  <a:schemeClr val="bg1">
                    <a:lumMod val="75000"/>
                  </a:schemeClr>
                </a:solidFill>
                <a:latin typeface="+mj-lt"/>
              </a:rPr>
              <a:t>“</a:t>
            </a:r>
            <a:r>
              <a:rPr lang="en-US" i="1" dirty="0" err="1" smtClean="0">
                <a:solidFill>
                  <a:schemeClr val="bg1">
                    <a:lumMod val="75000"/>
                  </a:schemeClr>
                </a:solidFill>
                <a:latin typeface="+mj-lt"/>
              </a:rPr>
              <a:t>tou-itsu</a:t>
            </a:r>
            <a:r>
              <a:rPr lang="en-US" i="1" dirty="0" smtClean="0">
                <a:solidFill>
                  <a:schemeClr val="bg1">
                    <a:lumMod val="75000"/>
                  </a:schemeClr>
                </a:solidFill>
                <a:latin typeface="+mj-lt"/>
              </a:rPr>
              <a:t> </a:t>
            </a:r>
            <a:r>
              <a:rPr lang="en-US" i="1" dirty="0" err="1" smtClean="0">
                <a:solidFill>
                  <a:schemeClr val="bg1">
                    <a:lumMod val="75000"/>
                  </a:schemeClr>
                </a:solidFill>
                <a:latin typeface="+mj-lt"/>
              </a:rPr>
              <a:t>shikaku</a:t>
            </a:r>
            <a:r>
              <a:rPr lang="en-US" i="1" dirty="0" smtClean="0">
                <a:solidFill>
                  <a:schemeClr val="bg1">
                    <a:lumMod val="75000"/>
                  </a:schemeClr>
                </a:solidFill>
                <a:latin typeface="+mj-lt"/>
              </a:rPr>
              <a:t> </a:t>
            </a:r>
            <a:r>
              <a:rPr lang="en-US" i="1" dirty="0" err="1" smtClean="0">
                <a:solidFill>
                  <a:schemeClr val="bg1">
                    <a:lumMod val="75000"/>
                  </a:schemeClr>
                </a:solidFill>
                <a:latin typeface="+mj-lt"/>
              </a:rPr>
              <a:t>shinsa</a:t>
            </a:r>
            <a:r>
              <a:rPr lang="en-US" i="1" dirty="0" smtClean="0">
                <a:solidFill>
                  <a:schemeClr val="bg1">
                    <a:lumMod val="75000"/>
                  </a:schemeClr>
                </a:solidFill>
                <a:latin typeface="+mj-lt"/>
              </a:rPr>
              <a:t>” (lit. unified qualification</a:t>
            </a:r>
            <a:r>
              <a:rPr lang="en-US" i="1" dirty="0">
                <a:solidFill>
                  <a:schemeClr val="bg1">
                    <a:lumMod val="75000"/>
                  </a:schemeClr>
                </a:solidFill>
                <a:latin typeface="+mj-lt"/>
              </a:rPr>
              <a:t> </a:t>
            </a:r>
            <a:r>
              <a:rPr lang="en-US" i="1" dirty="0" smtClean="0">
                <a:solidFill>
                  <a:schemeClr val="bg1">
                    <a:lumMod val="75000"/>
                  </a:schemeClr>
                </a:solidFill>
                <a:latin typeface="+mj-lt"/>
              </a:rPr>
              <a:t>examination) </a:t>
            </a:r>
          </a:p>
          <a:p>
            <a:pPr marL="457200" indent="-457200" algn="l">
              <a:buFont typeface="Arial"/>
              <a:buChar char="•"/>
            </a:pPr>
            <a:r>
              <a:rPr lang="en-GB" dirty="0">
                <a:solidFill>
                  <a:schemeClr val="bg1">
                    <a:lumMod val="75000"/>
                  </a:schemeClr>
                </a:solidFill>
                <a:latin typeface="+mj-lt"/>
              </a:rPr>
              <a:t>Coverage: Goods and services only</a:t>
            </a:r>
          </a:p>
          <a:p>
            <a:pPr marL="457200" indent="-457200" algn="l">
              <a:buFont typeface="Arial"/>
              <a:buChar char="•"/>
            </a:pPr>
            <a:r>
              <a:rPr lang="en-GB" dirty="0" smtClean="0">
                <a:solidFill>
                  <a:schemeClr val="bg1">
                    <a:lumMod val="75000"/>
                  </a:schemeClr>
                </a:solidFill>
                <a:latin typeface="+mj-lt"/>
              </a:rPr>
              <a:t>Scope: national government entities</a:t>
            </a:r>
          </a:p>
          <a:p>
            <a:pPr marL="457200" indent="-457200" algn="l">
              <a:buFont typeface="Arial"/>
              <a:buChar char="•"/>
            </a:pPr>
            <a:r>
              <a:rPr lang="en-GB" dirty="0" smtClean="0">
                <a:latin typeface="+mj-lt"/>
              </a:rPr>
              <a:t>Validity for max. three years </a:t>
            </a:r>
          </a:p>
          <a:p>
            <a:pPr marL="914400" lvl="1" indent="-457200" algn="l">
              <a:buFont typeface="Arial"/>
              <a:buChar char="•"/>
            </a:pPr>
            <a:r>
              <a:rPr lang="en-GB" dirty="0" smtClean="0">
                <a:latin typeface="+mj-lt"/>
              </a:rPr>
              <a:t>Currently 2016-2019</a:t>
            </a:r>
          </a:p>
          <a:p>
            <a:pPr marL="457200" indent="-457200" algn="l">
              <a:buFont typeface="Arial"/>
              <a:buChar char="•"/>
            </a:pPr>
            <a:r>
              <a:rPr lang="en-GB" dirty="0" smtClean="0">
                <a:latin typeface="+mj-lt"/>
              </a:rPr>
              <a:t>Costs for application: free</a:t>
            </a:r>
          </a:p>
          <a:p>
            <a:pPr marL="457200" indent="-457200" algn="l">
              <a:buFont typeface="Arial"/>
              <a:buChar char="•"/>
            </a:pPr>
            <a:r>
              <a:rPr lang="en-GB" dirty="0" smtClean="0">
                <a:latin typeface="+mj-lt"/>
              </a:rPr>
              <a:t>Where: </a:t>
            </a:r>
            <a:r>
              <a:rPr lang="en-GB" dirty="0" smtClean="0">
                <a:latin typeface="+mj-lt"/>
              </a:rPr>
              <a:t>online and at </a:t>
            </a:r>
            <a:r>
              <a:rPr lang="en-GB" dirty="0" smtClean="0">
                <a:latin typeface="+mj-lt"/>
              </a:rPr>
              <a:t>designated counters</a:t>
            </a:r>
          </a:p>
          <a:p>
            <a:pPr marL="457200" indent="-457200" algn="l">
              <a:buFont typeface="Arial"/>
              <a:buChar char="•"/>
            </a:pPr>
            <a:r>
              <a:rPr lang="en-GB" dirty="0" smtClean="0">
                <a:latin typeface="+mj-lt"/>
              </a:rPr>
              <a:t>Time to process: 5-10 business days</a:t>
            </a:r>
          </a:p>
        </p:txBody>
      </p:sp>
    </p:spTree>
    <p:extLst>
      <p:ext uri="{BB962C8B-B14F-4D97-AF65-F5344CB8AC3E}">
        <p14:creationId xmlns:p14="http://schemas.microsoft.com/office/powerpoint/2010/main" val="11748318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90" name="Slide Number Placeholder 3"/>
          <p:cNvSpPr>
            <a:spLocks noGrp="1"/>
          </p:cNvSpPr>
          <p:nvPr>
            <p:ph type="sldNum" sz="quarter" idx="12"/>
          </p:nvPr>
        </p:nvSpPr>
        <p:spPr bwMode="auto">
          <a:xfrm>
            <a:off x="8858250" y="6572250"/>
            <a:ext cx="241300" cy="25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7</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91856" y="404664"/>
            <a:ext cx="8362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a:solidFill>
                  <a:schemeClr val="bg1"/>
                </a:solidFill>
                <a:latin typeface="Asap"/>
                <a:cs typeface="Asap"/>
              </a:rPr>
              <a:t>Unified supplier Qualification</a:t>
            </a:r>
            <a:endParaRPr lang="en-GB" b="1" dirty="0">
              <a:solidFill>
                <a:schemeClr val="bg1"/>
              </a:solidFill>
              <a:latin typeface="Asap"/>
              <a:cs typeface="Asap"/>
            </a:endParaRPr>
          </a:p>
        </p:txBody>
      </p:sp>
      <p:sp>
        <p:nvSpPr>
          <p:cNvPr id="2" name="Tekstvak 1"/>
          <p:cNvSpPr txBox="1"/>
          <p:nvPr/>
        </p:nvSpPr>
        <p:spPr>
          <a:xfrm>
            <a:off x="467544" y="1988840"/>
            <a:ext cx="8064896" cy="2739211"/>
          </a:xfrm>
          <a:prstGeom prst="rect">
            <a:avLst/>
          </a:prstGeom>
          <a:noFill/>
        </p:spPr>
        <p:txBody>
          <a:bodyPr wrap="square" rtlCol="0">
            <a:spAutoFit/>
          </a:bodyPr>
          <a:lstStyle/>
          <a:p>
            <a:pPr algn="l"/>
            <a:r>
              <a:rPr lang="en-GB" b="1" dirty="0" smtClean="0">
                <a:solidFill>
                  <a:srgbClr val="042A93"/>
                </a:solidFill>
                <a:latin typeface="+mj-lt"/>
              </a:rPr>
              <a:t>Application process in practice</a:t>
            </a:r>
          </a:p>
          <a:p>
            <a:pPr algn="l"/>
            <a:endParaRPr lang="en-GB" b="1" dirty="0" smtClean="0">
              <a:solidFill>
                <a:srgbClr val="042A93"/>
              </a:solidFill>
              <a:latin typeface="+mj-lt"/>
            </a:endParaRPr>
          </a:p>
          <a:p>
            <a:pPr marL="457200" indent="-457200" algn="l">
              <a:buFont typeface="Arial"/>
              <a:buChar char="•"/>
            </a:pPr>
            <a:r>
              <a:rPr lang="en-GB" dirty="0" smtClean="0">
                <a:solidFill>
                  <a:schemeClr val="tx1"/>
                </a:solidFill>
                <a:latin typeface="+mj-lt"/>
              </a:rPr>
              <a:t>Online application </a:t>
            </a:r>
          </a:p>
          <a:p>
            <a:pPr marL="457200" indent="-457200" algn="l">
              <a:buFont typeface="Arial"/>
              <a:buChar char="•"/>
            </a:pPr>
            <a:r>
              <a:rPr lang="en-GB" dirty="0" smtClean="0">
                <a:solidFill>
                  <a:schemeClr val="tx1"/>
                </a:solidFill>
                <a:latin typeface="+mj-lt"/>
              </a:rPr>
              <a:t>Download application forms</a:t>
            </a:r>
          </a:p>
          <a:p>
            <a:pPr marL="914400" lvl="1" indent="-457200" algn="l">
              <a:buFont typeface="Arial"/>
              <a:buChar char="•"/>
            </a:pPr>
            <a:r>
              <a:rPr lang="en-GB" sz="2000" dirty="0">
                <a:solidFill>
                  <a:schemeClr val="tx1"/>
                </a:solidFill>
                <a:latin typeface="+mj-lt"/>
                <a:hlinkClick r:id="rId5"/>
              </a:rPr>
              <a:t>https://www.chotatujoho.go.jp/va/com/</a:t>
            </a:r>
            <a:r>
              <a:rPr lang="en-GB" sz="2000" dirty="0" smtClean="0">
                <a:solidFill>
                  <a:schemeClr val="tx1"/>
                </a:solidFill>
                <a:latin typeface="+mj-lt"/>
                <a:hlinkClick r:id="rId5"/>
              </a:rPr>
              <a:t>ShikakuTop.html</a:t>
            </a:r>
            <a:endParaRPr lang="en-GB" sz="2000" dirty="0" smtClean="0">
              <a:solidFill>
                <a:schemeClr val="tx1"/>
              </a:solidFill>
              <a:latin typeface="+mj-lt"/>
            </a:endParaRPr>
          </a:p>
          <a:p>
            <a:pPr marL="457200" indent="-457200" algn="l">
              <a:buFont typeface="Arial"/>
              <a:buChar char="•"/>
            </a:pPr>
            <a:endParaRPr lang="en-GB" sz="2000" dirty="0" smtClean="0">
              <a:solidFill>
                <a:schemeClr val="tx1"/>
              </a:solidFill>
              <a:latin typeface="+mj-lt"/>
            </a:endParaRPr>
          </a:p>
          <a:p>
            <a:pPr marL="457200" indent="-457200" algn="l">
              <a:buFont typeface="Arial"/>
              <a:buChar char="•"/>
            </a:pPr>
            <a:r>
              <a:rPr lang="en-GB" sz="2000" b="1" dirty="0" smtClean="0">
                <a:solidFill>
                  <a:schemeClr val="tx1"/>
                </a:solidFill>
                <a:latin typeface="+mj-lt"/>
              </a:rPr>
              <a:t>All in Japanese</a:t>
            </a:r>
          </a:p>
        </p:txBody>
      </p:sp>
    </p:spTree>
    <p:extLst>
      <p:ext uri="{BB962C8B-B14F-4D97-AF65-F5344CB8AC3E}">
        <p14:creationId xmlns:p14="http://schemas.microsoft.com/office/powerpoint/2010/main" val="39384391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
          <p:cNvSpPr>
            <a:spLocks noChangeShapeType="1"/>
          </p:cNvSpPr>
          <p:nvPr/>
        </p:nvSpPr>
        <p:spPr bwMode="auto">
          <a:xfrm>
            <a:off x="8607425" y="6502400"/>
            <a:ext cx="860425" cy="0"/>
          </a:xfrm>
          <a:prstGeom prst="line">
            <a:avLst/>
          </a:prstGeom>
          <a:noFill/>
          <a:ln w="63500">
            <a:solidFill>
              <a:srgbClr val="1A3C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0483" name="Rectangle 2"/>
          <p:cNvSpPr>
            <a:spLocks/>
          </p:cNvSpPr>
          <p:nvPr/>
        </p:nvSpPr>
        <p:spPr bwMode="auto">
          <a:xfrm>
            <a:off x="735013" y="1814513"/>
            <a:ext cx="7670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bIns="50800" anchor="ctr"/>
          <a:lstStyle>
            <a:lvl1pPr marL="292100" indent="-292100"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2800"/>
              </a:spcBef>
              <a:buSzPct val="125000"/>
              <a:buFont typeface="Myriad Pro" panose="020B0503030403020204" pitchFamily="34" charset="0"/>
              <a:buChar char="•"/>
            </a:pPr>
            <a:endParaRPr lang="en-US" altLang="en-US" sz="2400" b="1">
              <a:latin typeface="Myriad Pro" panose="020B0503030403020204" pitchFamily="34" charset="0"/>
              <a:ea typeface="Myriad Pro Bold" charset="0"/>
              <a:cs typeface="Myriad Pro Bold" charset="0"/>
              <a:sym typeface="Myriad Pro Bold" charset="0"/>
            </a:endParaRPr>
          </a:p>
        </p:txBody>
      </p:sp>
      <p:sp>
        <p:nvSpPr>
          <p:cNvPr id="20484" name="Rectangle 4"/>
          <p:cNvSpPr>
            <a:spLocks/>
          </p:cNvSpPr>
          <p:nvPr/>
        </p:nvSpPr>
        <p:spPr bwMode="auto">
          <a:xfrm>
            <a:off x="301625" y="214313"/>
            <a:ext cx="5270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nchor="ct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buFontTx/>
              <a:buNone/>
            </a:pPr>
            <a:endParaRPr lang="en-US" altLang="en-US" sz="5000" b="1">
              <a:solidFill>
                <a:srgbClr val="FFFFFF"/>
              </a:solidFill>
              <a:latin typeface="Myriad Pro" panose="020B0503030403020204" pitchFamily="34" charset="0"/>
              <a:ea typeface="Myriad Pro Bold" charset="0"/>
              <a:cs typeface="Myriad Pro Bold" charset="0"/>
              <a:sym typeface="Myriad Pro Bold" charset="0"/>
            </a:endParaRPr>
          </a:p>
        </p:txBody>
      </p:sp>
      <p:sp>
        <p:nvSpPr>
          <p:cNvPr id="20485" name="Rectangle 4"/>
          <p:cNvSpPr>
            <a:spLocks/>
          </p:cNvSpPr>
          <p:nvPr/>
        </p:nvSpPr>
        <p:spPr bwMode="auto">
          <a:xfrm>
            <a:off x="349250" y="1357313"/>
            <a:ext cx="5064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1</a:t>
            </a:r>
          </a:p>
        </p:txBody>
      </p:sp>
      <p:sp>
        <p:nvSpPr>
          <p:cNvPr id="20486" name="Rectangle 5"/>
          <p:cNvSpPr>
            <a:spLocks/>
          </p:cNvSpPr>
          <p:nvPr/>
        </p:nvSpPr>
        <p:spPr bwMode="auto">
          <a:xfrm>
            <a:off x="164306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2</a:t>
            </a:r>
          </a:p>
        </p:txBody>
      </p:sp>
      <p:sp>
        <p:nvSpPr>
          <p:cNvPr id="20487" name="Rectangle 6"/>
          <p:cNvSpPr>
            <a:spLocks/>
          </p:cNvSpPr>
          <p:nvPr/>
        </p:nvSpPr>
        <p:spPr bwMode="auto">
          <a:xfrm>
            <a:off x="2627313"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3</a:t>
            </a:r>
          </a:p>
        </p:txBody>
      </p:sp>
      <p:sp>
        <p:nvSpPr>
          <p:cNvPr id="20488" name="Rectangle 7"/>
          <p:cNvSpPr>
            <a:spLocks/>
          </p:cNvSpPr>
          <p:nvPr/>
        </p:nvSpPr>
        <p:spPr bwMode="auto">
          <a:xfrm>
            <a:off x="5438775" y="1357313"/>
            <a:ext cx="5730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Contact</a:t>
            </a:r>
          </a:p>
        </p:txBody>
      </p:sp>
      <p:pic>
        <p:nvPicPr>
          <p:cNvPr id="20489" name="Picture 16"/>
          <p:cNvPicPr>
            <a:picLocks noChangeAspect="1" noChangeArrowheads="1"/>
          </p:cNvPicPr>
          <p:nvPr/>
        </p:nvPicPr>
        <p:blipFill>
          <a:blip r:embed="rId3">
            <a:extLst>
              <a:ext uri="{28A0092B-C50C-407E-A947-70E740481C1C}">
                <a14:useLocalDpi xmlns:a14="http://schemas.microsoft.com/office/drawing/2010/main" val="0"/>
              </a:ext>
            </a:extLst>
          </a:blip>
          <a:srcRect l="11459" t="7385" r="16714" b="80252"/>
          <a:stretch>
            <a:fillRect/>
          </a:stretch>
        </p:blipFill>
        <p:spPr bwMode="auto">
          <a:xfrm>
            <a:off x="217488" y="6286500"/>
            <a:ext cx="1854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Titel 2"/>
          <p:cNvSpPr>
            <a:spLocks noGrp="1"/>
          </p:cNvSpPr>
          <p:nvPr>
            <p:ph type="title"/>
          </p:nvPr>
        </p:nvSpPr>
        <p:spPr/>
        <p:txBody>
          <a:bodyPr/>
          <a:lstStyle/>
          <a:p>
            <a:endParaRPr lang="en-GB"/>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819159239"/>
              </p:ext>
            </p:extLst>
          </p:nvPr>
        </p:nvGraphicFramePr>
        <p:xfrm>
          <a:off x="457200" y="1600200"/>
          <a:ext cx="8229600" cy="4689483"/>
        </p:xfrm>
        <a:graphic>
          <a:graphicData uri="http://schemas.openxmlformats.org/drawingml/2006/table">
            <a:tbl>
              <a:tblPr firstRow="1" bandRow="1">
                <a:tableStyleId>{BC89EF96-8CEA-46FF-86C4-4CE0E7609802}</a:tableStyleId>
              </a:tblPr>
              <a:tblGrid>
                <a:gridCol w="1018456"/>
                <a:gridCol w="1152128"/>
                <a:gridCol w="6059016"/>
              </a:tblGrid>
              <a:tr h="456707">
                <a:tc>
                  <a:txBody>
                    <a:bodyPr/>
                    <a:lstStyle/>
                    <a:p>
                      <a:r>
                        <a:rPr lang="en-GB" sz="1600" dirty="0" smtClean="0"/>
                        <a:t>Required</a:t>
                      </a:r>
                      <a:endParaRPr lang="en-GB" sz="1600" b="1" dirty="0"/>
                    </a:p>
                  </a:txBody>
                  <a:tcPr/>
                </a:tc>
                <a:tc>
                  <a:txBody>
                    <a:bodyPr/>
                    <a:lstStyle/>
                    <a:p>
                      <a:pPr algn="ctr"/>
                      <a:r>
                        <a:rPr lang="en-GB" sz="1600" dirty="0" smtClean="0"/>
                        <a:t>Company/individual</a:t>
                      </a:r>
                      <a:endParaRPr lang="en-GB" sz="1600" b="1" dirty="0"/>
                    </a:p>
                  </a:txBody>
                  <a:tcPr/>
                </a:tc>
                <a:tc>
                  <a:txBody>
                    <a:bodyPr/>
                    <a:lstStyle/>
                    <a:p>
                      <a:pPr algn="ctr"/>
                      <a:r>
                        <a:rPr lang="en-GB" sz="1600" dirty="0" smtClean="0"/>
                        <a:t>Document</a:t>
                      </a:r>
                      <a:endParaRPr lang="en-GB" sz="1600" b="1" dirty="0"/>
                    </a:p>
                  </a:txBody>
                  <a:tcPr/>
                </a:tc>
              </a:tr>
              <a:tr h="456707">
                <a:tc>
                  <a:txBody>
                    <a:bodyPr/>
                    <a:lstStyle/>
                    <a:p>
                      <a:pPr algn="ctr"/>
                      <a:r>
                        <a:rPr lang="en-GB" dirty="0" smtClean="0">
                          <a:solidFill>
                            <a:srgbClr val="FF0000"/>
                          </a:solidFill>
                        </a:rPr>
                        <a:t>Y</a:t>
                      </a:r>
                      <a:endParaRPr lang="en-GB" dirty="0">
                        <a:solidFill>
                          <a:srgbClr val="FF0000"/>
                        </a:solidFill>
                      </a:endParaRPr>
                    </a:p>
                  </a:txBody>
                  <a:tcPr/>
                </a:tc>
                <a:tc>
                  <a:txBody>
                    <a:bodyPr/>
                    <a:lstStyle/>
                    <a:p>
                      <a:pPr algn="l"/>
                      <a:r>
                        <a:rPr lang="en-GB" dirty="0" smtClean="0">
                          <a:solidFill>
                            <a:srgbClr val="FF0000"/>
                          </a:solidFill>
                        </a:rPr>
                        <a:t>All</a:t>
                      </a:r>
                      <a:endParaRPr lang="en-GB" dirty="0">
                        <a:solidFill>
                          <a:srgbClr val="FF0000"/>
                        </a:solidFill>
                      </a:endParaRPr>
                    </a:p>
                  </a:txBody>
                  <a:tcPr/>
                </a:tc>
                <a:tc>
                  <a:txBody>
                    <a:bodyPr/>
                    <a:lstStyle/>
                    <a:p>
                      <a:pPr algn="l"/>
                      <a:r>
                        <a:rPr lang="en-GB" dirty="0" smtClean="0">
                          <a:solidFill>
                            <a:srgbClr val="FF0000"/>
                          </a:solidFill>
                        </a:rPr>
                        <a:t>Application form</a:t>
                      </a:r>
                      <a:endParaRPr lang="en-GB" dirty="0">
                        <a:solidFill>
                          <a:srgbClr val="FF0000"/>
                        </a:solidFill>
                      </a:endParaRPr>
                    </a:p>
                  </a:txBody>
                  <a:tcPr/>
                </a:tc>
              </a:tr>
              <a:tr h="456707">
                <a:tc>
                  <a:txBody>
                    <a:bodyPr/>
                    <a:lstStyle/>
                    <a:p>
                      <a:pPr algn="ctr"/>
                      <a:r>
                        <a:rPr lang="en-GB" dirty="0" smtClean="0"/>
                        <a:t>Y</a:t>
                      </a:r>
                      <a:endParaRPr lang="en-GB" dirty="0"/>
                    </a:p>
                  </a:txBody>
                  <a:tcPr/>
                </a:tc>
                <a:tc>
                  <a:txBody>
                    <a:bodyPr/>
                    <a:lstStyle/>
                    <a:p>
                      <a:r>
                        <a:rPr lang="en-GB" dirty="0" smtClean="0"/>
                        <a:t>Company</a:t>
                      </a:r>
                      <a:endParaRPr lang="en-GB" dirty="0"/>
                    </a:p>
                  </a:txBody>
                  <a:tcPr/>
                </a:tc>
                <a:tc>
                  <a:txBody>
                    <a:bodyPr/>
                    <a:lstStyle/>
                    <a:p>
                      <a:r>
                        <a:rPr lang="en-GB" dirty="0" smtClean="0"/>
                        <a:t>Company</a:t>
                      </a:r>
                      <a:r>
                        <a:rPr lang="en-GB" baseline="0" dirty="0" smtClean="0"/>
                        <a:t> registration (copy + translation)</a:t>
                      </a:r>
                      <a:endParaRPr lang="en-GB" i="1" dirty="0"/>
                    </a:p>
                  </a:txBody>
                  <a:tcPr/>
                </a:tc>
              </a:tr>
              <a:tr h="456707">
                <a:tc>
                  <a:txBody>
                    <a:bodyPr/>
                    <a:lstStyle/>
                    <a:p>
                      <a:pPr algn="ctr"/>
                      <a:r>
                        <a:rPr lang="en-GB" dirty="0" smtClean="0"/>
                        <a:t>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a:t>
                      </a:r>
                    </a:p>
                  </a:txBody>
                  <a:tcPr/>
                </a:tc>
                <a:tc>
                  <a:txBody>
                    <a:bodyPr/>
                    <a:lstStyle/>
                    <a:p>
                      <a:r>
                        <a:rPr lang="en-GB" dirty="0" smtClean="0"/>
                        <a:t>Proof of payment of taxes (copy + translation)</a:t>
                      </a:r>
                      <a:endParaRPr lang="en-GB" dirty="0"/>
                    </a:p>
                  </a:txBody>
                  <a:tcPr/>
                </a:tc>
              </a:tr>
              <a:tr h="456707">
                <a:tc>
                  <a:txBody>
                    <a:bodyPr/>
                    <a:lstStyle/>
                    <a:p>
                      <a:pPr algn="ctr"/>
                      <a:r>
                        <a:rPr lang="en-GB" dirty="0" smtClean="0"/>
                        <a:t>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a:t>
                      </a:r>
                    </a:p>
                  </a:txBody>
                  <a:tcPr/>
                </a:tc>
                <a:tc>
                  <a:txBody>
                    <a:bodyPr/>
                    <a:lstStyle/>
                    <a:p>
                      <a:r>
                        <a:rPr lang="en-GB" dirty="0" smtClean="0"/>
                        <a:t>Financial</a:t>
                      </a:r>
                      <a:r>
                        <a:rPr lang="en-GB" baseline="0" dirty="0" smtClean="0"/>
                        <a:t> Statement (1 year) (copy + translation)</a:t>
                      </a:r>
                      <a:endParaRPr lang="en-GB" dirty="0"/>
                    </a:p>
                  </a:txBody>
                  <a:tcPr/>
                </a:tc>
              </a:tr>
              <a:tr h="456707">
                <a:tc>
                  <a:txBody>
                    <a:bodyPr/>
                    <a:lstStyle/>
                    <a:p>
                      <a:pPr algn="ctr"/>
                      <a:r>
                        <a:rPr lang="en-GB" dirty="0" smtClean="0"/>
                        <a:t>Y</a:t>
                      </a:r>
                      <a:endParaRPr lang="en-GB" dirty="0"/>
                    </a:p>
                  </a:txBody>
                  <a:tcPr/>
                </a:tc>
                <a:tc>
                  <a:txBody>
                    <a:bodyPr/>
                    <a:lstStyle/>
                    <a:p>
                      <a:r>
                        <a:rPr lang="en-GB" dirty="0" smtClean="0"/>
                        <a:t>All</a:t>
                      </a:r>
                      <a:endParaRPr lang="en-GB" dirty="0"/>
                    </a:p>
                  </a:txBody>
                  <a:tcPr/>
                </a:tc>
                <a:tc>
                  <a:txBody>
                    <a:bodyPr/>
                    <a:lstStyle/>
                    <a:p>
                      <a:r>
                        <a:rPr lang="en-GB" dirty="0" smtClean="0"/>
                        <a:t>Business</a:t>
                      </a:r>
                      <a:r>
                        <a:rPr lang="en-GB" baseline="0" dirty="0" smtClean="0"/>
                        <a:t> History</a:t>
                      </a:r>
                      <a:endParaRPr lang="en-GB" dirty="0"/>
                    </a:p>
                  </a:txBody>
                  <a:tcPr/>
                </a:tc>
              </a:tr>
              <a:tr h="456707">
                <a:tc>
                  <a:txBody>
                    <a:bodyPr/>
                    <a:lstStyle/>
                    <a:p>
                      <a:pPr algn="ctr"/>
                      <a:r>
                        <a:rPr lang="en-GB" dirty="0" smtClean="0"/>
                        <a:t>Y</a:t>
                      </a:r>
                      <a:endParaRPr lang="en-GB" dirty="0"/>
                    </a:p>
                  </a:txBody>
                  <a:tcPr/>
                </a:tc>
                <a:tc>
                  <a:txBody>
                    <a:bodyPr/>
                    <a:lstStyle/>
                    <a:p>
                      <a:r>
                        <a:rPr lang="en-GB" dirty="0" smtClean="0"/>
                        <a:t>Compan</a:t>
                      </a:r>
                      <a:r>
                        <a:rPr lang="en-GB" baseline="0" dirty="0" smtClean="0"/>
                        <a:t>y</a:t>
                      </a:r>
                      <a:endParaRPr lang="en-GB" dirty="0"/>
                    </a:p>
                  </a:txBody>
                  <a:tcPr/>
                </a:tc>
                <a:tc>
                  <a:txBody>
                    <a:bodyPr/>
                    <a:lstStyle/>
                    <a:p>
                      <a:r>
                        <a:rPr lang="en-GB" dirty="0" smtClean="0"/>
                        <a:t>Signed pledge and list of executives</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Letter of attorney (if</a:t>
                      </a:r>
                      <a:r>
                        <a:rPr lang="en-GB" baseline="0" dirty="0" smtClean="0"/>
                        <a:t> necessary)</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Foreign</a:t>
                      </a:r>
                      <a:r>
                        <a:rPr lang="en-GB" baseline="0" dirty="0" smtClean="0"/>
                        <a:t> character notification </a:t>
                      </a:r>
                      <a:r>
                        <a:rPr lang="en-GB" dirty="0" smtClean="0"/>
                        <a:t>(if</a:t>
                      </a:r>
                      <a:r>
                        <a:rPr lang="en-GB" baseline="0" dirty="0" smtClean="0"/>
                        <a:t> necessary)</a:t>
                      </a:r>
                      <a:endParaRPr lang="en-GB" dirty="0"/>
                    </a:p>
                  </a:txBody>
                  <a:tcPr/>
                </a:tc>
              </a:tr>
              <a:tr h="456707">
                <a:tc>
                  <a:txBody>
                    <a:bodyPr/>
                    <a:lstStyle/>
                    <a:p>
                      <a:pPr algn="ctr"/>
                      <a:r>
                        <a:rPr lang="en-GB" dirty="0" smtClean="0"/>
                        <a:t>N</a:t>
                      </a:r>
                      <a:endParaRPr lang="en-GB" dirty="0"/>
                    </a:p>
                  </a:txBody>
                  <a:tcPr/>
                </a:tc>
                <a:tc>
                  <a:txBody>
                    <a:bodyPr/>
                    <a:lstStyle/>
                    <a:p>
                      <a:r>
                        <a:rPr lang="en-GB" dirty="0" smtClean="0"/>
                        <a:t>All</a:t>
                      </a:r>
                      <a:endParaRPr lang="en-GB" dirty="0"/>
                    </a:p>
                  </a:txBody>
                  <a:tcPr/>
                </a:tc>
                <a:tc>
                  <a:txBody>
                    <a:bodyPr/>
                    <a:lstStyle/>
                    <a:p>
                      <a:r>
                        <a:rPr lang="en-GB" dirty="0" smtClean="0"/>
                        <a:t>Detailed</a:t>
                      </a:r>
                      <a:r>
                        <a:rPr lang="en-GB" baseline="0" dirty="0" smtClean="0"/>
                        <a:t> report on depreciation of assets </a:t>
                      </a:r>
                      <a:r>
                        <a:rPr lang="en-GB" dirty="0" smtClean="0"/>
                        <a:t>(if</a:t>
                      </a:r>
                      <a:r>
                        <a:rPr lang="en-GB" baseline="0" dirty="0" smtClean="0"/>
                        <a:t> necessary)</a:t>
                      </a:r>
                      <a:endParaRPr lang="en-GB" dirty="0"/>
                    </a:p>
                  </a:txBody>
                  <a:tcPr/>
                </a:tc>
              </a:tr>
            </a:tbl>
          </a:graphicData>
        </a:graphic>
      </p:graphicFrame>
      <p:sp>
        <p:nvSpPr>
          <p:cNvPr id="20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fld id="{4722D5E2-00F3-4473-8B6F-577FD8399DB0}" type="slidenum">
              <a:rPr lang="en-US" altLang="en-US" sz="1200" b="1">
                <a:latin typeface="Myriad Pro" panose="020B0503030403020204" pitchFamily="34" charset="0"/>
                <a:ea typeface="Gill Sans" charset="0"/>
                <a:cs typeface="Gill Sans" charset="0"/>
              </a:rPr>
              <a:pPr algn="r">
                <a:spcBef>
                  <a:spcPct val="0"/>
                </a:spcBef>
                <a:buFontTx/>
                <a:buNone/>
              </a:pPr>
              <a:t>8</a:t>
            </a:fld>
            <a:endParaRPr lang="en-US" altLang="en-US" sz="1200" b="1">
              <a:latin typeface="Myriad Pro" panose="020B0503030403020204" pitchFamily="34" charset="0"/>
              <a:ea typeface="Gill Sans" charset="0"/>
              <a:cs typeface="Gill Sans" charset="0"/>
            </a:endParaRPr>
          </a:p>
        </p:txBody>
      </p:sp>
      <p:sp>
        <p:nvSpPr>
          <p:cNvPr id="20491" name="Rectangle 1"/>
          <p:cNvSpPr txBox="1">
            <a:spLocks noChangeArrowheads="1"/>
          </p:cNvSpPr>
          <p:nvPr/>
        </p:nvSpPr>
        <p:spPr bwMode="auto">
          <a:xfrm>
            <a:off x="2555875" y="6129338"/>
            <a:ext cx="57753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b"/>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400" dirty="0" err="1">
                <a:solidFill>
                  <a:srgbClr val="042A93"/>
                </a:solidFill>
                <a:latin typeface="Asap"/>
                <a:ea typeface="Myriad Pro It" charset="0"/>
                <a:cs typeface="Asap"/>
                <a:sym typeface="Myriad Pro It" charset="0"/>
              </a:rPr>
              <a:t>www.EUbusinessinJapan.eu</a:t>
            </a:r>
            <a:endParaRPr lang="en-US" altLang="en-US" sz="2800" dirty="0">
              <a:solidFill>
                <a:srgbClr val="042A93"/>
              </a:solidFill>
              <a:latin typeface="Asap"/>
              <a:cs typeface="Asap"/>
            </a:endParaRPr>
          </a:p>
        </p:txBody>
      </p:sp>
      <p:sp>
        <p:nvSpPr>
          <p:cNvPr id="20492" name="Rectangle 6"/>
          <p:cNvSpPr>
            <a:spLocks/>
          </p:cNvSpPr>
          <p:nvPr/>
        </p:nvSpPr>
        <p:spPr bwMode="auto">
          <a:xfrm>
            <a:off x="3633788" y="1357313"/>
            <a:ext cx="5064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775"/>
              </a:spcBef>
              <a:buFontTx/>
              <a:buNone/>
            </a:pPr>
            <a:r>
              <a:rPr lang="en-US" altLang="en-US" sz="1300" i="1">
                <a:solidFill>
                  <a:srgbClr val="FFFFFF"/>
                </a:solidFill>
                <a:latin typeface="Myriad Pro" panose="020B0503030403020204" pitchFamily="34" charset="0"/>
                <a:ea typeface="Myriad Pro Semibold It" charset="0"/>
                <a:cs typeface="Myriad Pro Semibold It" charset="0"/>
                <a:sym typeface="Myriad Pro Semibold It" charset="0"/>
              </a:rPr>
              <a:t>Topic 4</a:t>
            </a:r>
          </a:p>
        </p:txBody>
      </p:sp>
      <p:pic>
        <p:nvPicPr>
          <p:cNvPr id="20493" name="Picture 2"/>
          <p:cNvPicPr>
            <a:picLocks noChangeAspect="1"/>
          </p:cNvPicPr>
          <p:nvPr/>
        </p:nvPicPr>
        <p:blipFill>
          <a:blip r:embed="rId4">
            <a:extLst>
              <a:ext uri="{28A0092B-C50C-407E-A947-70E740481C1C}">
                <a14:useLocalDpi xmlns:a14="http://schemas.microsoft.com/office/drawing/2010/main" val="0"/>
              </a:ext>
            </a:extLst>
          </a:blip>
          <a:srcRect b="6187"/>
          <a:stretch>
            <a:fillRect/>
          </a:stretch>
        </p:blipFill>
        <p:spPr bwMode="auto">
          <a:xfrm>
            <a:off x="0" y="-26988"/>
            <a:ext cx="9144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91856" y="404664"/>
            <a:ext cx="8362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8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8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8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8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8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fr-BE" b="1" dirty="0">
                <a:solidFill>
                  <a:schemeClr val="bg1"/>
                </a:solidFill>
                <a:latin typeface="Asap"/>
                <a:cs typeface="Asap"/>
              </a:rPr>
              <a:t>Unified supplier </a:t>
            </a:r>
            <a:r>
              <a:rPr lang="fr-BE" b="1" dirty="0" smtClean="0">
                <a:solidFill>
                  <a:schemeClr val="bg1"/>
                </a:solidFill>
                <a:latin typeface="Asap"/>
                <a:cs typeface="Asap"/>
              </a:rPr>
              <a:t>Qualification</a:t>
            </a:r>
          </a:p>
          <a:p>
            <a:pPr algn="l" eaLnBrk="1" hangingPunct="1"/>
            <a:r>
              <a:rPr lang="fr-BE" i="1" dirty="0" smtClean="0">
                <a:solidFill>
                  <a:schemeClr val="bg1"/>
                </a:solidFill>
                <a:latin typeface="Asap"/>
                <a:cs typeface="Asap"/>
              </a:rPr>
              <a:t>Documents </a:t>
            </a:r>
            <a:r>
              <a:rPr lang="fr-BE" i="1" dirty="0" smtClean="0">
                <a:solidFill>
                  <a:schemeClr val="bg1"/>
                </a:solidFill>
                <a:latin typeface="Asap"/>
                <a:cs typeface="Asap"/>
              </a:rPr>
              <a:t>to submit</a:t>
            </a:r>
            <a:endParaRPr lang="en-GB" i="1" dirty="0">
              <a:solidFill>
                <a:schemeClr val="bg1"/>
              </a:solidFill>
              <a:latin typeface="Asap"/>
              <a:cs typeface="Asap"/>
            </a:endParaRPr>
          </a:p>
        </p:txBody>
      </p:sp>
    </p:spTree>
    <p:extLst>
      <p:ext uri="{BB962C8B-B14F-4D97-AF65-F5344CB8AC3E}">
        <p14:creationId xmlns:p14="http://schemas.microsoft.com/office/powerpoint/2010/main" val="39384391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2340BD07-67A0-4D98-8501-DE0C5AECEB84}" type="slidenum">
              <a:rPr lang="en-US" altLang="en-US" smtClean="0"/>
              <a:pPr/>
              <a:t>9</a:t>
            </a:fld>
            <a:endParaRPr lang="en-US" altLang="en-US"/>
          </a:p>
        </p:txBody>
      </p:sp>
      <p:pic>
        <p:nvPicPr>
          <p:cNvPr id="3" name="Afbeelding 2" descr="h28-shinseisyo_p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
            <a:ext cx="9144000" cy="6463641"/>
          </a:xfrm>
          <a:prstGeom prst="rect">
            <a:avLst/>
          </a:prstGeom>
        </p:spPr>
      </p:pic>
      <p:sp>
        <p:nvSpPr>
          <p:cNvPr id="6" name="Lijntoelichting 1 5"/>
          <p:cNvSpPr/>
          <p:nvPr/>
        </p:nvSpPr>
        <p:spPr>
          <a:xfrm>
            <a:off x="8028384" y="2636912"/>
            <a:ext cx="576064" cy="576064"/>
          </a:xfrm>
          <a:prstGeom prst="borderCallout1">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0000"/>
                </a:solidFill>
              </a:rPr>
              <a:t>1</a:t>
            </a:r>
            <a:endParaRPr lang="en-GB" dirty="0">
              <a:solidFill>
                <a:srgbClr val="FF0000"/>
              </a:solidFill>
            </a:endParaRPr>
          </a:p>
        </p:txBody>
      </p:sp>
      <p:sp>
        <p:nvSpPr>
          <p:cNvPr id="7" name="Lijntoelichting 1 6"/>
          <p:cNvSpPr/>
          <p:nvPr/>
        </p:nvSpPr>
        <p:spPr>
          <a:xfrm>
            <a:off x="4932040" y="3356992"/>
            <a:ext cx="576064" cy="576064"/>
          </a:xfrm>
          <a:prstGeom prst="borderCallout1">
            <a:avLst>
              <a:gd name="adj1" fmla="val 18750"/>
              <a:gd name="adj2" fmla="val -8333"/>
              <a:gd name="adj3" fmla="val 135166"/>
              <a:gd name="adj4" fmla="val -73361"/>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FF0000"/>
                </a:solidFill>
              </a:rPr>
              <a:t>2</a:t>
            </a:r>
          </a:p>
        </p:txBody>
      </p:sp>
    </p:spTree>
    <p:extLst>
      <p:ext uri="{BB962C8B-B14F-4D97-AF65-F5344CB8AC3E}">
        <p14:creationId xmlns:p14="http://schemas.microsoft.com/office/powerpoint/2010/main" val="99935284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TPP presentation">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2">
      <a:majorFont>
        <a:latin typeface="Asap"/>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sap"/>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Asap"/>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sap"/>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Asap"/>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sap"/>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2">
      <a:majorFont>
        <a:latin typeface="Asap"/>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sap"/>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JTPP presentation.potx</Template>
  <TotalTime>1740</TotalTime>
  <Pages>0</Pages>
  <Words>6077</Words>
  <Characters>0</Characters>
  <Application>Microsoft Macintosh PowerPoint</Application>
  <PresentationFormat>Diavoorstelling (4:3)</PresentationFormat>
  <Lines>0</Lines>
  <Paragraphs>981</Paragraphs>
  <Slides>36</Slides>
  <Notes>36</Notes>
  <HiddenSlides>0</HiddenSlides>
  <MMClips>0</MMClips>
  <ScaleCrop>false</ScaleCrop>
  <HeadingPairs>
    <vt:vector size="4" baseType="variant">
      <vt:variant>
        <vt:lpstr>Thema</vt:lpstr>
      </vt:variant>
      <vt:variant>
        <vt:i4>13</vt:i4>
      </vt:variant>
      <vt:variant>
        <vt:lpstr>Diatitels</vt:lpstr>
      </vt:variant>
      <vt:variant>
        <vt:i4>36</vt:i4>
      </vt:variant>
    </vt:vector>
  </HeadingPairs>
  <TitlesOfParts>
    <vt:vector size="49" baseType="lpstr">
      <vt:lpstr>JTPP presentation</vt:lpstr>
      <vt:lpstr>Aangepast ontwerp</vt:lpstr>
      <vt:lpstr>Title &amp; Subtitle</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Bullets &amp; Photo</vt:lpstr>
      <vt:lpstr>Office Theme</vt:lpstr>
      <vt:lpstr>Obtaining supplier qualifications to participate in tender procedures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EU-Japan Centre for Industrial Cooperation - Japan Tax &amp; Public Procurement (JTPP) Helpdesk</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Obtaining supplier qualifications to participate in tender procedures</dc:title>
  <dc:subject/>
  <dc:creator>Lyckle Griek</dc:creator>
  <cp:keywords>tendering, supplier qualifications, keishin, Japan</cp:keywords>
  <dc:description>© 2016 Lyckle Griek, EU-Japan Centre for Industrial Cooperation/ Japan Unlimited - Consultants and Liaisons -</dc:description>
  <cp:lastModifiedBy>Lyckle Griek</cp:lastModifiedBy>
  <cp:revision>229</cp:revision>
  <dcterms:modified xsi:type="dcterms:W3CDTF">2016-01-18T18:02:07Z</dcterms:modified>
  <cp:category/>
</cp:coreProperties>
</file>