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1" r:id="rId11"/>
    <p:sldMasterId id="2147483816" r:id="rId12"/>
  </p:sldMasterIdLst>
  <p:notesMasterIdLst>
    <p:notesMasterId r:id="rId30"/>
  </p:notesMasterIdLst>
  <p:sldIdLst>
    <p:sldId id="260" r:id="rId13"/>
    <p:sldId id="261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64" r:id="rId24"/>
    <p:sldId id="265" r:id="rId25"/>
    <p:sldId id="277" r:id="rId26"/>
    <p:sldId id="278" r:id="rId27"/>
    <p:sldId id="266" r:id="rId28"/>
    <p:sldId id="279" r:id="rId2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A93"/>
    <a:srgbClr val="00487E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671522309711285"/>
          <c:y val="0"/>
        </c:manualLayout>
      </c:layout>
      <c:overlay val="0"/>
      <c:txPr>
        <a:bodyPr/>
        <a:lstStyle/>
        <a:p>
          <a:pPr>
            <a:defRPr lang="ja-JP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'[Japan Tender Record_20150420 .xls]日本入札記録-3'!$E$2</c:f>
              <c:strCache>
                <c:ptCount val="1"/>
                <c:pt idx="0">
                  <c:v>Total amount of the successful bid (Euro)</c:v>
                </c:pt>
              </c:strCache>
            </c:strRef>
          </c:tx>
          <c:invertIfNegative val="0"/>
          <c:cat>
            <c:numRef>
              <c:f>'[Japan Tender Record_20150420 .xls]日本入札記録-3'!$B$3:$B$12</c:f>
              <c:numCache>
                <c:formatCode>0_);[Red]\(0\)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'[Japan Tender Record_20150420 .xls]日本入札記録-3'!$E$3:$E$12</c:f>
              <c:numCache>
                <c:formatCode>#,##0_);[Red]\(#,##0\)</c:formatCode>
                <c:ptCount val="10"/>
                <c:pt idx="0">
                  <c:v>258009.33125972009</c:v>
                </c:pt>
                <c:pt idx="1">
                  <c:v>0</c:v>
                </c:pt>
                <c:pt idx="2">
                  <c:v>208203.73250388802</c:v>
                </c:pt>
                <c:pt idx="3">
                  <c:v>228615.86314152411</c:v>
                </c:pt>
                <c:pt idx="4">
                  <c:v>67768.273716951793</c:v>
                </c:pt>
                <c:pt idx="5">
                  <c:v>771290.82426127535</c:v>
                </c:pt>
                <c:pt idx="6">
                  <c:v>65318.818040435464</c:v>
                </c:pt>
                <c:pt idx="7">
                  <c:v>734755.05443234846</c:v>
                </c:pt>
                <c:pt idx="8">
                  <c:v>561065.31881804054</c:v>
                </c:pt>
                <c:pt idx="9">
                  <c:v>53748.05598755832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810344"/>
        <c:axId val="125482496"/>
      </c:barChart>
      <c:catAx>
        <c:axId val="169810344"/>
        <c:scaling>
          <c:orientation val="minMax"/>
        </c:scaling>
        <c:delete val="0"/>
        <c:axPos val="b"/>
        <c:numFmt formatCode="0_);[Red]\(0\)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125482496"/>
        <c:crosses val="autoZero"/>
        <c:auto val="1"/>
        <c:lblAlgn val="ctr"/>
        <c:lblOffset val="100"/>
        <c:noMultiLvlLbl val="0"/>
      </c:catAx>
      <c:valAx>
        <c:axId val="125482496"/>
        <c:scaling>
          <c:orientation val="minMax"/>
        </c:scaling>
        <c:delete val="0"/>
        <c:axPos val="l"/>
        <c:majorGridlines/>
        <c:numFmt formatCode="#,##0_);[Red]\(#,##0\)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169810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E4D46C-1383-4F4C-91A7-EC36742BC810}" type="datetimeFigureOut">
              <a:rPr lang="en-GB" altLang="en-US"/>
              <a:pPr/>
              <a:t>23/04/2015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80B1A3-3770-4D09-84F7-391A7A4DF4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3752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65E64D-0A58-454E-8936-E647378A81FE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69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1pPr>
            <a:lvl2pPr marL="719993" indent="-276920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2pPr>
            <a:lvl3pPr marL="1107681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3pPr>
            <a:lvl4pPr marL="1550754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4pPr>
            <a:lvl5pPr marL="1993826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5pPr>
            <a:lvl6pPr marL="2436899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6pPr>
            <a:lvl7pPr marL="2879971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7pPr>
            <a:lvl8pPr marL="3323044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8pPr>
            <a:lvl9pPr marL="3766116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9pPr>
          </a:lstStyle>
          <a:p>
            <a:fld id="{78B3CBF1-7BDD-BC46-BD0F-40EE9E0B51F5}" type="slidenum">
              <a:rPr lang="en-US" altLang="ja-JP">
                <a:ea typeface="ＭＳ Ｐゴシック" charset="0"/>
                <a:cs typeface="ＭＳ Ｐゴシック" charset="0"/>
              </a:rPr>
              <a:pPr/>
              <a:t>10</a:t>
            </a:fld>
            <a:endParaRPr lang="en-US" altLang="ja-JP"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ja-JP">
              <a:ea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6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1pPr>
            <a:lvl2pPr marL="719993" indent="-276920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2pPr>
            <a:lvl3pPr marL="1107681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3pPr>
            <a:lvl4pPr marL="1550754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4pPr>
            <a:lvl5pPr marL="1993826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5pPr>
            <a:lvl6pPr marL="2436899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6pPr>
            <a:lvl7pPr marL="2879971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7pPr>
            <a:lvl8pPr marL="3323044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8pPr>
            <a:lvl9pPr marL="3766116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9pPr>
          </a:lstStyle>
          <a:p>
            <a:fld id="{8330FC19-68F0-804B-BA35-3BA6D6176CB4}" type="slidenum">
              <a:rPr lang="en-US" altLang="ja-JP">
                <a:ea typeface="ＭＳ Ｐゴシック" charset="0"/>
                <a:cs typeface="ＭＳ Ｐゴシック" charset="0"/>
              </a:rPr>
              <a:pPr/>
              <a:t>11</a:t>
            </a:fld>
            <a:endParaRPr lang="en-US" altLang="ja-JP"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ja-JP">
              <a:ea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62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990EB3-1FAE-40EF-8319-C9801BBDBCC5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57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034818-DEE3-4F2B-BBEB-613F7181DBA0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55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034818-DEE3-4F2B-BBEB-613F7181DBA0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55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034818-DEE3-4F2B-BBEB-613F7181DBA0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55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F1C0EC-CA68-4DEB-B1D2-1A6B26404BA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48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7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A32AE4-1C6D-4F25-A8A3-929233AF2D39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4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1pPr>
            <a:lvl2pPr marL="719993" indent="-276920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2pPr>
            <a:lvl3pPr marL="1107681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3pPr>
            <a:lvl4pPr marL="1550754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4pPr>
            <a:lvl5pPr marL="1993826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5pPr>
            <a:lvl6pPr marL="2436899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6pPr>
            <a:lvl7pPr marL="2879971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7pPr>
            <a:lvl8pPr marL="3323044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8pPr>
            <a:lvl9pPr marL="3766116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9pPr>
          </a:lstStyle>
          <a:p>
            <a:fld id="{AA17F91F-96FF-574F-822B-6DC584B62096}" type="slidenum">
              <a:rPr lang="en-US" altLang="ja-JP">
                <a:ea typeface="ＭＳ Ｐゴシック" charset="0"/>
                <a:cs typeface="ＭＳ Ｐゴシック" charset="0"/>
              </a:rPr>
              <a:pPr/>
              <a:t>3</a:t>
            </a:fld>
            <a:endParaRPr lang="en-US" altLang="ja-JP">
              <a:ea typeface="ＭＳ Ｐゴシック" charset="0"/>
              <a:cs typeface="ＭＳ Ｐゴシック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ja-JP">
              <a:ea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6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1pPr>
            <a:lvl2pPr marL="719993" indent="-276920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2pPr>
            <a:lvl3pPr marL="1107681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3pPr>
            <a:lvl4pPr marL="1550754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4pPr>
            <a:lvl5pPr marL="1993826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5pPr>
            <a:lvl6pPr marL="2436899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6pPr>
            <a:lvl7pPr marL="2879971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7pPr>
            <a:lvl8pPr marL="3323044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8pPr>
            <a:lvl9pPr marL="3766116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9pPr>
          </a:lstStyle>
          <a:p>
            <a:fld id="{552266E5-D10B-B848-92F1-DE56AF98E1B6}" type="slidenum">
              <a:rPr lang="en-US" altLang="ja-JP">
                <a:ea typeface="ＭＳ Ｐゴシック" charset="0"/>
                <a:cs typeface="ＭＳ Ｐゴシック" charset="0"/>
              </a:rPr>
              <a:pPr/>
              <a:t>4</a:t>
            </a:fld>
            <a:endParaRPr lang="en-US" altLang="ja-JP"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ja-JP">
              <a:ea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66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1pPr>
            <a:lvl2pPr marL="719993" indent="-276920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2pPr>
            <a:lvl3pPr marL="1107681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3pPr>
            <a:lvl4pPr marL="1550754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4pPr>
            <a:lvl5pPr marL="1993826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5pPr>
            <a:lvl6pPr marL="2436899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6pPr>
            <a:lvl7pPr marL="2879971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7pPr>
            <a:lvl8pPr marL="3323044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8pPr>
            <a:lvl9pPr marL="3766116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9pPr>
          </a:lstStyle>
          <a:p>
            <a:fld id="{43DDC242-30FA-424B-A327-F5464C2B93AA}" type="slidenum">
              <a:rPr lang="en-US" altLang="ja-JP">
                <a:ea typeface="ＭＳ Ｐゴシック" charset="0"/>
                <a:cs typeface="ＭＳ Ｐゴシック" charset="0"/>
              </a:rPr>
              <a:pPr/>
              <a:t>5</a:t>
            </a:fld>
            <a:endParaRPr lang="en-US" altLang="ja-JP">
              <a:ea typeface="ＭＳ Ｐゴシック" charset="0"/>
              <a:cs typeface="ＭＳ Ｐゴシック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ja-JP">
              <a:ea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65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1pPr>
            <a:lvl2pPr marL="719993" indent="-276920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2pPr>
            <a:lvl3pPr marL="1107681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3pPr>
            <a:lvl4pPr marL="1550754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4pPr>
            <a:lvl5pPr marL="1993826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5pPr>
            <a:lvl6pPr marL="2436899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6pPr>
            <a:lvl7pPr marL="2879971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7pPr>
            <a:lvl8pPr marL="3323044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8pPr>
            <a:lvl9pPr marL="3766116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9pPr>
          </a:lstStyle>
          <a:p>
            <a:fld id="{D2C427E6-33E6-A54C-8393-B2870BF0BAB0}" type="slidenum">
              <a:rPr lang="en-US" altLang="ja-JP">
                <a:ea typeface="ＭＳ Ｐゴシック" charset="0"/>
                <a:cs typeface="ＭＳ Ｐゴシック" charset="0"/>
              </a:rPr>
              <a:pPr/>
              <a:t>6</a:t>
            </a:fld>
            <a:endParaRPr lang="en-US" altLang="ja-JP"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ja-JP">
              <a:ea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65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1pPr>
            <a:lvl2pPr marL="719993" indent="-276920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2pPr>
            <a:lvl3pPr marL="1107681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3pPr>
            <a:lvl4pPr marL="1550754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4pPr>
            <a:lvl5pPr marL="1993826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5pPr>
            <a:lvl6pPr marL="2436899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6pPr>
            <a:lvl7pPr marL="2879971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7pPr>
            <a:lvl8pPr marL="3323044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8pPr>
            <a:lvl9pPr marL="3766116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9pPr>
          </a:lstStyle>
          <a:p>
            <a:fld id="{5F6653B3-7D9B-5242-BBA6-8ACF36B4FDA3}" type="slidenum">
              <a:rPr lang="en-US" altLang="ja-JP">
                <a:ea typeface="ＭＳ Ｐゴシック" charset="0"/>
                <a:cs typeface="ＭＳ Ｐゴシック" charset="0"/>
              </a:rPr>
              <a:pPr/>
              <a:t>7</a:t>
            </a:fld>
            <a:endParaRPr lang="en-US" altLang="ja-JP"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ja-JP">
              <a:ea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78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1pPr>
            <a:lvl2pPr marL="719993" indent="-276920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2pPr>
            <a:lvl3pPr marL="1107681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3pPr>
            <a:lvl4pPr marL="1550754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4pPr>
            <a:lvl5pPr marL="1993826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5pPr>
            <a:lvl6pPr marL="2436899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6pPr>
            <a:lvl7pPr marL="2879971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7pPr>
            <a:lvl8pPr marL="3323044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8pPr>
            <a:lvl9pPr marL="3766116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9pPr>
          </a:lstStyle>
          <a:p>
            <a:fld id="{56096AC1-DCCD-AE41-8B82-09B7D00FD696}" type="slidenum">
              <a:rPr lang="en-US" altLang="ja-JP">
                <a:ea typeface="ＭＳ Ｐゴシック" charset="0"/>
                <a:cs typeface="ＭＳ Ｐゴシック" charset="0"/>
              </a:rPr>
              <a:pPr/>
              <a:t>8</a:t>
            </a:fld>
            <a:endParaRPr lang="en-US" altLang="ja-JP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ja-JP">
              <a:ea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45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1pPr>
            <a:lvl2pPr marL="719993" indent="-276920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2pPr>
            <a:lvl3pPr marL="1107681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3pPr>
            <a:lvl4pPr marL="1550754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4pPr>
            <a:lvl5pPr marL="1993826" indent="-221536"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5pPr>
            <a:lvl6pPr marL="2436899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6pPr>
            <a:lvl7pPr marL="2879971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7pPr>
            <a:lvl8pPr marL="3323044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8pPr>
            <a:lvl9pPr marL="3766116" indent="-22153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0"/>
                <a:cs typeface="ＭＳ Ｐ明朝" charset="0"/>
              </a:defRPr>
            </a:lvl9pPr>
          </a:lstStyle>
          <a:p>
            <a:fld id="{56096AC1-DCCD-AE41-8B82-09B7D00FD696}" type="slidenum">
              <a:rPr lang="en-US" altLang="ja-JP">
                <a:ea typeface="ＭＳ Ｐゴシック" charset="0"/>
                <a:cs typeface="ＭＳ Ｐゴシック" charset="0"/>
              </a:rPr>
              <a:pPr/>
              <a:t>9</a:t>
            </a:fld>
            <a:endParaRPr lang="en-US" altLang="ja-JP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ja-JP">
              <a:ea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5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6E26C-6AD7-443D-B5F5-2FAEB8C16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373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49AFB-76A9-4093-9BC2-3161D802AF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67273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89912-2934-487E-A499-1E7F2A5969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21343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BBB34-F578-42CA-91F2-69E6B1579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557536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DCA63-63DE-459B-9617-438FE6CDA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83843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F656E-5304-4B9D-B3A2-DD3710464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17650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055B1-CCF3-441F-A2AD-A5349FC18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64511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0C091-0EBB-4204-BF1F-E963BC79E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293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93E41-40FC-4668-A7BD-A1BE48F1B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31275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C386C-7EF4-40B4-9FE1-0A8300F9E8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14528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D55F9-24EF-4C53-B06C-C4F839891C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83458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C51DB-0515-4F87-83D8-1BE855A18B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7090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E9654-C031-48AB-99B4-A3B67275A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57553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F69EF-D617-4692-BF8E-32187B9AB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82240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C07CC-FD75-4259-A63B-19F79C433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69228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EBF5E-4B33-4BF2-A481-504395FD3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32540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D9B48-22B0-4D44-A423-FF734CCC0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5910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5E0FF-F958-4E69-8708-EDAA5B8D9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62866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A37EC-F474-4FC1-8B69-9AA83A1DF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02625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D7C88-23FA-4ACD-84C9-3DCE50C1C1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36111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A4D51-0C58-48F7-90E0-80EBC2644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84552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DAD7F-0AAE-4B40-A260-00B090C55D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95502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ABCA9-3CD6-46B0-9CDA-7DC2C4538F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8599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CE65F-9650-439D-8E8D-F12FDBD6D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65192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CCE64-29AD-44F0-A607-0C687F878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73779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C2D11-1F8A-4053-B508-A98D20C43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53937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AEF5C-288E-4150-856C-B770A79888E8}" type="datetimeFigureOut">
              <a:rPr lang="en-GB"/>
              <a:pPr/>
              <a:t>23/04/2015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1D951-AB2D-4B38-A5FD-6290AC600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8088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4ACF0-6685-4302-90CA-B73841E9E632}" type="datetimeFigureOut">
              <a:rPr lang="en-GB"/>
              <a:pPr/>
              <a:t>23/04/2015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EAD5D-9484-477C-B51D-3CE576818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5050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8D5C8-0DCE-43D4-BABC-A4C57CFDB5CC}" type="datetimeFigureOut">
              <a:rPr lang="en-GB"/>
              <a:pPr/>
              <a:t>23/04/2015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3BD14-F920-450F-A6CB-F7EB01344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0611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C98F32-2CBB-44A3-8723-2B9917874D76}" type="datetimeFigureOut">
              <a:rPr lang="en-GB"/>
              <a:pPr/>
              <a:t>23/04/2015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B36CD-6064-4FEE-A829-EA06AE60E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7233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06450-6082-478B-A5EF-C34AFD02790E}" type="datetimeFigureOut">
              <a:rPr lang="en-GB"/>
              <a:pPr/>
              <a:t>23/04/2015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DEB5F-B29F-401B-A343-8153552715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8795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D4D11-50C5-454C-B991-98A1FDF3F5DD}" type="datetimeFigureOut">
              <a:rPr lang="en-GB"/>
              <a:pPr/>
              <a:t>23/04/2015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8331A-9BA4-4103-8F1D-75CF4A1DD5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5036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7A5A2-252E-4DF0-B3DC-3B88E9E944BF}" type="datetimeFigureOut">
              <a:rPr lang="en-GB"/>
              <a:pPr/>
              <a:t>23/04/2015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0BD07-67A0-4D98-8501-DE0C5AECE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9456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C9EC5-813A-4DA2-AFDD-6B0CDFAB9A6B}" type="datetimeFigureOut">
              <a:rPr lang="en-GB"/>
              <a:pPr/>
              <a:t>23/04/2015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2FD15-B2AB-46F3-8238-90E6B9CD3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213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7CB65-7338-41D3-9D41-0CCE52AC2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01916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EF51F7-A61E-40F2-8D0E-10705EEADA66}" type="datetimeFigureOut">
              <a:rPr lang="en-GB"/>
              <a:pPr/>
              <a:t>23/04/2015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A0F41-D6AB-49E1-9BBE-BAB7B28E1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00437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E0654-9C84-4C42-B428-75CFF1593C4E}" type="datetimeFigureOut">
              <a:rPr lang="en-GB"/>
              <a:pPr/>
              <a:t>23/04/2015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AB1FB-AD79-433F-AF8F-C6B3E001D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9952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16D48-D95F-458A-A90B-3C8FBF2CE51D}" type="datetimeFigureOut">
              <a:rPr lang="en-GB"/>
              <a:pPr/>
              <a:t>23/04/2015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CCB6-125A-4040-88A4-C895D3F0A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31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CEC4E-08B8-4095-B195-5558C19D4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92863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6714B-A033-4963-B142-A9D23E6C52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1891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36572-A027-4AD7-A77A-38A63ED09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6186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3F8C1-2E1B-4D0F-9DD2-B1868E549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8466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A34D2-95DF-4FBE-A8C9-8C75345E0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54226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96234-2CDB-4A4A-A5DD-78C1A7025B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1710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20D51-5EE5-4141-B59E-5226317F4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00902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7B762-EC4F-4429-A66F-36C56178A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41623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4300C-67A4-4254-AAD5-D0AC8D952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0612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155700"/>
            <a:ext cx="1841500" cy="317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155700"/>
            <a:ext cx="5372100" cy="317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E8E94-BFED-4C60-B890-E305EA5CE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13822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FD5A0-294F-4415-8562-4369CEF8D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49758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42326-0197-4E66-B955-F00B7F664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3445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8588E-5656-4EC9-9A9A-9072B6854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70684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39DAA-3993-485F-87C9-828C6516F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89812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DDDE6-1630-41E1-8469-DA21AF578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71059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E7577-747A-46CE-9F1C-1BE8E4237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88442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F80F4-3104-4DBC-A5B7-10E896912C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551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44969-82A9-41BD-B19D-C1385E979B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23166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89CB7-71E5-473C-AAF0-3B17B3ADA8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51606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DA2BB-3667-45CF-BA9F-0305F293FD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52914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C4DA8-C0B6-4ABE-9BAD-8227BEAB3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32439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EC456-CE4F-4917-BD65-9366185DF4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00439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07B71-2770-4364-8608-E818D06D7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1353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B3695-FB3F-4608-AD8F-02F937414F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18178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ECA18-EEBF-4CA9-AF49-46472AA269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52961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8631F-A30C-4E02-B436-20556735B2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02096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BB55E-2F34-4A7B-B4D1-2A2A5AB0C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15087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5A59-33DE-4302-83F9-16955CF80E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1890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1D580-8F35-4453-9373-046189465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25254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D2432-BDF6-4E5C-91AE-1F43F80B3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23055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5914F-5FA9-4606-B183-49211E935F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3178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C905A-6C78-4511-9422-D6704BB67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65516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9080D-405C-4386-9B74-F171FC9D9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23971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99363-3AB7-4E65-8D77-D0931CE26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28456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F20A0-4150-4299-8E90-A74C6E528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50355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DC891-9CCE-4A4E-AEBA-9F4F3A1710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5454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7DB83-A0F2-496A-805F-CC1A605D7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77214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2CEFA-29D6-49B9-BD44-98A377B64B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32066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C9178-069E-4B20-8ABE-4286B314C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1329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1F835-11A0-42D9-AF0A-D6A8DCD16B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58375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33933-91D6-4586-939F-AF5249E4A0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48594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E8A03-ED36-467D-A2DD-6A7453542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87099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8DB23-7274-4A21-80C0-C2AFE04C4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11377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9B8B5-8DD5-459F-A733-8C0BEC2D5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68013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051F3-6DC7-4E87-9A03-239F21627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62635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5" y="990600"/>
            <a:ext cx="1031875" cy="471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71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191C0-71E9-4B8B-9AE7-2F55668093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48626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E56A2-DBF7-48D0-9011-2D38DEDAA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42578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7D496-30D0-43EE-A308-8D3C0732E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42214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65DC3-FC91-4159-ABE3-ECB060E24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34814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BE336-CF1C-464C-8F1B-48238C302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5435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A9096-C89F-4079-8B89-02813142D6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93432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5294D-412E-481E-94CF-EB44B867C7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98565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DB31A-4F88-4300-BF5C-1A72551C53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40785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8DE33-34BF-4AE2-9A6F-D0740957C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32215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40208-7D48-404C-8797-C74A103B2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17816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5D2A2-2FBC-40A9-87A7-294DDBB95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21491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C25A3-A977-4F83-986C-F7D2A0E45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01163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5" y="990600"/>
            <a:ext cx="1031875" cy="471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71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A05F3-47BB-4566-9745-2F5A5DAAAD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49893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1905F-62DB-4E77-84F9-172F84835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23024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35190-47F2-43AC-B6E4-CC29EE4A46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09912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58143-529D-4270-B530-96A8732386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7793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C5E18-B863-42F6-B5AD-01E543427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44971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2F522-9D84-4934-8AAD-65D09B24F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59172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7B0F3-8AD2-4D0E-A2FD-F33CF8BB0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53036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0EA23-E29E-4352-B59B-5FDEED54E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4392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4863A-2521-4E24-890A-B6A2377CD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61566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CD64E-7724-42EE-8C38-F11B3F570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75223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67963-CEA4-47AE-883F-CDF3FFCA97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59731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95A0D-6419-4685-A6CD-24E9BBB2A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446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800"/>
            <a:ext cx="2057400" cy="594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01980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7F76C-1265-4AC3-803F-27F08A3B9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87431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46A83-8BA9-4FB0-B55D-A700F72F8E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94405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C7DA3-8B61-4496-9ECA-E9D3BC637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5438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F6655-FAA5-4847-BEFF-4112D7C2A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1329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C1D24-1ACC-4BD6-BE83-A6B261EE1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74752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5B569-963B-40E8-949E-CED036B7E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06003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FA778-44A1-4084-86A3-52D9C206C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98194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5A85B-8114-42B3-A8C9-409A67BEE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66320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D7B7-E6D9-4021-B998-49D6FF7EA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30935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4ED88-DD61-4FCA-9467-20B79A7FB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73577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04433-98D6-41F6-9AB7-80B0053761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23264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347CC-A9D9-4F84-88B8-E8D38A24A4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09332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A32EB-2B59-4B4B-8A7A-6F4292DD42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19282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192AD-6D9E-4878-BFC4-BEC7DCAEC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3637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3A64F-C2BF-45C9-B820-51C1B605B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94995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68491-60C7-43FC-92CC-3EE6BED06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93921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8F851-D84B-43C8-A50C-F8E0CAAF5E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12092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8257E-4D30-4B8A-82EC-76A079F82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19930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6E1C5-624C-4C87-ADA8-BA15B874A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33843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90689-896A-49DB-A713-F45C7C277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7882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C1A8E-7DA9-498E-8AAA-950084FCA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84832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5FCF2-4AA5-4F0E-89A0-CDC7BFB80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92382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5C9F7-6E4E-4B1D-910E-0C25F623A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21092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D10C8-7540-458E-8FA1-C48188119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83232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31A18-9928-4F95-B61C-F653F9EAD1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8102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095500"/>
            <a:ext cx="7366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45CB9F4D-84D1-47FE-B486-710F7C0E9A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8F5E859C-0130-4346-BBDB-39A8409AB5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924D4DCB-F67F-4D37-AE6C-6393205C0F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EBDB4465-CD25-408C-9602-2EF7B34CD4ED}" type="datetimeFigureOut">
              <a:rPr lang="en-GB"/>
              <a:pPr/>
              <a:t>23/04/2015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53F63E6-7142-449F-A6E7-5FD2B10B33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3530600"/>
            <a:ext cx="7366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155700"/>
            <a:ext cx="7366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5AD41349-7057-46E0-96D1-E5978AFE9A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6C51C27B-E339-40C9-B2BB-FF3A2E315E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94F59339-E1FF-4970-B214-E7B6BCC708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378200"/>
            <a:ext cx="412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800B05B8-CCAC-4A8B-AAC1-EB5F7A0459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378200"/>
            <a:ext cx="412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DBF9AD31-6CDE-4073-91E1-009B8E88F6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EBD99354-BEE4-47A0-9925-516C04A42E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12F54C16-2FB9-4759-ABFF-F607D18248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EB6A08F2-63F6-4A1A-98B9-49954A7066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8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2.xml"/><Relationship Id="rId6" Type="http://schemas.openxmlformats.org/officeDocument/2006/relationships/hyperlink" Target="http://www.mbscientific.se/" TargetMode="External"/><Relationship Id="rId5" Type="http://schemas.openxmlformats.org/officeDocument/2006/relationships/hyperlink" Target="mailto:info@mbscientific.s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3315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3316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3317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13318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13319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13320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1332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13323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42A93"/>
                </a:solidFill>
                <a:latin typeface="Myriad Pro" panose="020B0503030403020204" pitchFamily="34" charset="0"/>
                <a:ea typeface="Myriad Pro It" charset="0"/>
                <a:cs typeface="Myriad Pro It" charset="0"/>
                <a:sym typeface="Myriad Pro It" charset="0"/>
              </a:rPr>
              <a:t>www.EUbusinessinJapan.eu</a:t>
            </a:r>
            <a:endParaRPr lang="en-US" altLang="en-US" sz="2800">
              <a:solidFill>
                <a:srgbClr val="042A93"/>
              </a:solidFill>
              <a:latin typeface="Gill Sans" charset="0"/>
            </a:endParaRPr>
          </a:p>
        </p:txBody>
      </p:sp>
      <p:sp>
        <p:nvSpPr>
          <p:cNvPr id="13324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1332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 smtClean="0">
                <a:solidFill>
                  <a:schemeClr val="bg1"/>
                </a:solidFill>
              </a:rPr>
              <a:t>JTPP: Case studies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327" name="TextBox 3"/>
          <p:cNvSpPr txBox="1">
            <a:spLocks noChangeArrowheads="1"/>
          </p:cNvSpPr>
          <p:nvPr/>
        </p:nvSpPr>
        <p:spPr bwMode="auto">
          <a:xfrm>
            <a:off x="670956" y="3068638"/>
            <a:ext cx="746871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3600" b="1" dirty="0">
                <a:solidFill>
                  <a:srgbClr val="042A93"/>
                </a:solidFill>
                <a:latin typeface="Myriad Pro" panose="020B0503030403020204" pitchFamily="34" charset="0"/>
              </a:rPr>
              <a:t>Public Procurement in Japan </a:t>
            </a:r>
            <a:endParaRPr lang="en-GB" sz="3600" b="1" dirty="0" smtClean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eaLnBrk="1" hangingPunct="1"/>
            <a:r>
              <a:rPr lang="en-GB" b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– Experiences </a:t>
            </a:r>
            <a:r>
              <a:rPr lang="en-GB" b="1" dirty="0">
                <a:solidFill>
                  <a:srgbClr val="042A93"/>
                </a:solidFill>
                <a:latin typeface="Myriad Pro" panose="020B0503030403020204" pitchFamily="34" charset="0"/>
              </a:rPr>
              <a:t>of a European </a:t>
            </a:r>
            <a:r>
              <a:rPr lang="en-GB" b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SME-</a:t>
            </a:r>
          </a:p>
          <a:p>
            <a:pPr eaLnBrk="1" hangingPunct="1"/>
            <a:endParaRPr lang="en-GB" sz="3600" b="1" dirty="0" smtClean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eaLnBrk="1" hangingPunct="1"/>
            <a:r>
              <a:rPr lang="en-GB" b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Japan Tax &amp; Public Procurement Helpdesk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19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50000">
                  <a:srgbClr val="FFFFFF"/>
                </a:gs>
                <a:gs pos="100000">
                  <a:srgbClr val="00FF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ja-JP" sz="1800">
                <a:solidFill>
                  <a:srgbClr val="FF3300"/>
                </a:solidFill>
              </a:endParaRPr>
            </a:p>
          </p:txBody>
        </p:sp>
        <p:pic>
          <p:nvPicPr>
            <p:cNvPr id="8199" name="Picture 4" descr="TM-B_bmp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119"/>
              <a:ext cx="930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17989" y="333376"/>
            <a:ext cx="604910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Why MB </a:t>
            </a:r>
            <a: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Scientific AB, European SME,</a:t>
            </a:r>
            <a:b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became active in PP market?</a:t>
            </a:r>
            <a:r>
              <a:rPr lang="en-US" altLang="ja-JP" sz="18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altLang="ja-JP" sz="18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altLang="ja-JP" sz="18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8196" name="Picture 16" descr="MBScientificAB_bmp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" y="6237288"/>
            <a:ext cx="272561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61531" y="1844824"/>
            <a:ext cx="8064897" cy="426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4. A wish for the future about European SME:s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in the Japanese PP market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ja-JP" sz="2400" b="1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2400" b="1" dirty="0">
                <a:solidFill>
                  <a:srgbClr val="0070C0"/>
                </a:solidFill>
              </a:rPr>
              <a:t>EU has 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its own </a:t>
            </a:r>
            <a:r>
              <a:rPr lang="en-US" altLang="ja-JP" sz="2400" b="1" dirty="0">
                <a:solidFill>
                  <a:srgbClr val="0070C0"/>
                </a:solidFill>
              </a:rPr>
              <a:t>system to 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register SME:s </a:t>
            </a:r>
            <a:r>
              <a:rPr lang="en-US" altLang="ja-JP" sz="2400" b="1" dirty="0">
                <a:solidFill>
                  <a:srgbClr val="0070C0"/>
                </a:solidFill>
              </a:rPr>
              <a:t>to be </a:t>
            </a:r>
            <a:endParaRPr lang="en-US" altLang="ja-JP" sz="2400" b="1" dirty="0" smtClean="0">
              <a:solidFill>
                <a:srgbClr val="0070C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2400" b="1" dirty="0" smtClean="0">
                <a:solidFill>
                  <a:srgbClr val="0070C0"/>
                </a:solidFill>
              </a:rPr>
              <a:t>Beneficiaries</a:t>
            </a:r>
            <a:r>
              <a:rPr lang="ja-JP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and </a:t>
            </a:r>
            <a:r>
              <a:rPr lang="en-US" altLang="ja-JP" sz="2400" b="1" dirty="0">
                <a:solidFill>
                  <a:srgbClr val="0070C0"/>
                </a:solidFill>
              </a:rPr>
              <a:t>if this data can be shared </a:t>
            </a:r>
            <a:endParaRPr lang="en-US" altLang="ja-JP" sz="2400" b="1" dirty="0" smtClean="0">
              <a:solidFill>
                <a:srgbClr val="0070C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2400" b="1" dirty="0" smtClean="0">
                <a:solidFill>
                  <a:srgbClr val="0070C0"/>
                </a:solidFill>
              </a:rPr>
              <a:t>with the Japanese </a:t>
            </a:r>
            <a:r>
              <a:rPr lang="en-US" altLang="ja-JP" sz="2400" b="1" dirty="0">
                <a:solidFill>
                  <a:srgbClr val="0070C0"/>
                </a:solidFill>
              </a:rPr>
              <a:t>PP system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2400" b="1" dirty="0">
                <a:solidFill>
                  <a:srgbClr val="0070C0"/>
                </a:solidFill>
              </a:rPr>
              <a:t>it would be much easier to join </a:t>
            </a:r>
            <a:endParaRPr lang="en-US" altLang="ja-JP" sz="2400" b="1" dirty="0" smtClean="0">
              <a:solidFill>
                <a:srgbClr val="0070C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2400" b="1" dirty="0" smtClean="0">
                <a:solidFill>
                  <a:srgbClr val="0070C0"/>
                </a:solidFill>
              </a:rPr>
              <a:t>the </a:t>
            </a:r>
            <a:r>
              <a:rPr lang="en-US" altLang="ja-JP" sz="2400" b="1" dirty="0">
                <a:solidFill>
                  <a:srgbClr val="0070C0"/>
                </a:solidFill>
              </a:rPr>
              <a:t>Japanese PP market.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1600" b="1" dirty="0">
                <a:solidFill>
                  <a:srgbClr val="0070C0"/>
                </a:solidFill>
              </a:rPr>
              <a:t/>
            </a:r>
            <a:br>
              <a:rPr lang="en-US" altLang="ja-JP" sz="1600" b="1" dirty="0">
                <a:solidFill>
                  <a:srgbClr val="0070C0"/>
                </a:solidFill>
              </a:rPr>
            </a:br>
            <a:endParaRPr lang="en-US" altLang="ja-JP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03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2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50000">
                  <a:srgbClr val="FFFFFF"/>
                </a:gs>
                <a:gs pos="100000">
                  <a:srgbClr val="00FF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ja-JP" sz="1800">
                <a:solidFill>
                  <a:srgbClr val="FF3300"/>
                </a:solidFill>
              </a:endParaRPr>
            </a:p>
          </p:txBody>
        </p:sp>
        <p:pic>
          <p:nvPicPr>
            <p:cNvPr id="9224" name="Picture 4" descr="TM-B_bmp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119"/>
              <a:ext cx="930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17989" y="333376"/>
            <a:ext cx="604910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Why MB </a:t>
            </a:r>
            <a: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Scientific AB, European SME,</a:t>
            </a:r>
            <a:b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became active in PP market?</a:t>
            </a:r>
            <a:r>
              <a:rPr lang="en-US" altLang="ja-JP" sz="18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altLang="ja-JP" sz="18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altLang="ja-JP" sz="18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9220" name="Picture 16" descr="MBScientificAB_bmp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" y="6237288"/>
            <a:ext cx="272561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2524126"/>
            <a:ext cx="91440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3600" b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Thank you for listening!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1600" b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altLang="ja-JP" sz="1600" b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altLang="ja-JP" sz="1600" b="1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73463"/>
            <a:ext cx="9144000" cy="1223962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/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MB Scientific AB </a:t>
            </a:r>
          </a:p>
          <a:p>
            <a:pPr eaLnBrk="1" hangingPunct="1"/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Mitsuse Matsuki-Baltzer</a:t>
            </a:r>
          </a:p>
        </p:txBody>
      </p:sp>
    </p:spTree>
    <p:extLst>
      <p:ext uri="{BB962C8B-B14F-4D97-AF65-F5344CB8AC3E}">
        <p14:creationId xmlns:p14="http://schemas.microsoft.com/office/powerpoint/2010/main" val="3566637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7413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17414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17415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17416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174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4302604-1373-4A40-9566-5BDADD524E93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17419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42A93"/>
                </a:solidFill>
                <a:latin typeface="Myriad Pro" panose="020B0503030403020204" pitchFamily="34" charset="0"/>
                <a:ea typeface="Myriad Pro It" charset="0"/>
                <a:cs typeface="Myriad Pro It" charset="0"/>
                <a:sym typeface="Myriad Pro It" charset="0"/>
              </a:rPr>
              <a:t>www.EUbusinessinJapan.eu</a:t>
            </a:r>
            <a:endParaRPr lang="en-US" altLang="en-US" sz="2800">
              <a:solidFill>
                <a:srgbClr val="042A93"/>
              </a:solidFill>
              <a:latin typeface="Gill Sans" charset="0"/>
            </a:endParaRPr>
          </a:p>
        </p:txBody>
      </p:sp>
      <p:sp>
        <p:nvSpPr>
          <p:cNvPr id="17420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1742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</a:rPr>
              <a:t>JTPP: Case studies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323528" y="1556792"/>
            <a:ext cx="8496944" cy="3200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5400" b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Interview</a:t>
            </a:r>
            <a:endParaRPr lang="fr-BE" sz="5400" b="1" dirty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marL="571500" indent="-571500" algn="l" eaLnBrk="1" hangingPunct="1">
              <a:buFont typeface="Arial"/>
              <a:buChar char="•"/>
            </a:pPr>
            <a:endParaRPr lang="fr-BE" sz="3600" dirty="0" smtClean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eaLnBrk="1" hangingPunct="1"/>
            <a:r>
              <a:rPr lang="fr-BE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Mrs. Mitsuse Matsuki, MB Scienftic AB</a:t>
            </a:r>
          </a:p>
          <a:p>
            <a:pPr eaLnBrk="1" hangingPunct="1"/>
            <a:endParaRPr lang="fr-BE" dirty="0" smtClean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eaLnBrk="1" hangingPunct="1"/>
            <a:r>
              <a:rPr lang="fr-BE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Mr. Lyckle Griek, Japan Tax and Public Procurement (JTPP) Helpdesk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8435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8437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18438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18439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18440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1844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A5A3DAB-EBBE-4193-909D-FA7F481EEEF1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18443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42A93"/>
                </a:solidFill>
                <a:latin typeface="Myriad Pro" panose="020B0503030403020204" pitchFamily="34" charset="0"/>
                <a:ea typeface="Myriad Pro It" charset="0"/>
                <a:cs typeface="Myriad Pro It" charset="0"/>
                <a:sym typeface="Myriad Pro It" charset="0"/>
              </a:rPr>
              <a:t>www.EUbusinessinJapan.eu</a:t>
            </a:r>
            <a:endParaRPr lang="en-US" altLang="en-US" sz="2800">
              <a:solidFill>
                <a:srgbClr val="042A93"/>
              </a:solidFill>
              <a:latin typeface="Gill Sans" charset="0"/>
            </a:endParaRPr>
          </a:p>
        </p:txBody>
      </p:sp>
      <p:sp>
        <p:nvSpPr>
          <p:cNvPr id="18444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1844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5513" y="2133600"/>
            <a:ext cx="7292975" cy="350865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Question 1:</a:t>
            </a:r>
            <a:endParaRPr lang="en-GB" sz="5400" b="1" dirty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eaLnBrk="1" hangingPunct="1"/>
            <a:endParaRPr lang="en-GB" sz="3200" b="1" i="1" dirty="0" smtClean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eaLnBrk="1" hangingPunct="1"/>
            <a:r>
              <a:rPr lang="en-GB" sz="3200" b="1" i="1" dirty="0">
                <a:solidFill>
                  <a:srgbClr val="042A93"/>
                </a:solidFill>
                <a:latin typeface="Myriad Pro" panose="020B0503030403020204" pitchFamily="34" charset="0"/>
              </a:rPr>
              <a:t>“How do you find tenders suitable for your business?” </a:t>
            </a:r>
            <a:endParaRPr lang="en-GB" sz="1800" i="1" dirty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algn="l" eaLnBrk="1" hangingPunct="1">
              <a:buFont typeface="Arial" panose="020B0604020202020204" pitchFamily="34" charset="0"/>
              <a:buChar char="•"/>
            </a:pPr>
            <a:endParaRPr lang="fr-BE" sz="3600" dirty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algn="l" eaLnBrk="1" hangingPunct="1">
              <a:buFont typeface="Arial" panose="020B0604020202020204" pitchFamily="34" charset="0"/>
              <a:buChar char="•"/>
            </a:pPr>
            <a:endParaRPr lang="fr-BE" sz="3600" dirty="0">
              <a:solidFill>
                <a:srgbClr val="042A93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</a:rPr>
              <a:t>JTPP: Case studies 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8435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8437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18438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18439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18440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1844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A5A3DAB-EBBE-4193-909D-FA7F481EEEF1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18443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42A93"/>
                </a:solidFill>
                <a:latin typeface="Myriad Pro" panose="020B0503030403020204" pitchFamily="34" charset="0"/>
                <a:ea typeface="Myriad Pro It" charset="0"/>
                <a:cs typeface="Myriad Pro It" charset="0"/>
                <a:sym typeface="Myriad Pro It" charset="0"/>
              </a:rPr>
              <a:t>www.EUbusinessinJapan.eu</a:t>
            </a:r>
            <a:endParaRPr lang="en-US" altLang="en-US" sz="2800">
              <a:solidFill>
                <a:srgbClr val="042A93"/>
              </a:solidFill>
              <a:latin typeface="Gill Sans" charset="0"/>
            </a:endParaRPr>
          </a:p>
        </p:txBody>
      </p:sp>
      <p:sp>
        <p:nvSpPr>
          <p:cNvPr id="18444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1844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</a:rPr>
              <a:t>JTPP: Case studies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925513" y="2133600"/>
            <a:ext cx="7292975" cy="30162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Question 2:</a:t>
            </a:r>
            <a:endParaRPr lang="en-GB" sz="5400" b="1" dirty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eaLnBrk="1" hangingPunct="1"/>
            <a:r>
              <a:rPr lang="en-GB" sz="3200" b="1" i="1" dirty="0">
                <a:solidFill>
                  <a:srgbClr val="042A93"/>
                </a:solidFill>
                <a:latin typeface="Myriad Pro" panose="020B0503030403020204" pitchFamily="34" charset="0"/>
              </a:rPr>
              <a:t>“Do you have many competitors in your sector?” </a:t>
            </a:r>
            <a:endParaRPr lang="en-GB" sz="1800" i="1" dirty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algn="l" eaLnBrk="1" hangingPunct="1">
              <a:buFont typeface="Arial" panose="020B0604020202020204" pitchFamily="34" charset="0"/>
              <a:buChar char="•"/>
            </a:pPr>
            <a:endParaRPr lang="fr-BE" sz="3600" dirty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algn="l" eaLnBrk="1" hangingPunct="1">
              <a:buFont typeface="Arial" panose="020B0604020202020204" pitchFamily="34" charset="0"/>
              <a:buChar char="•"/>
            </a:pPr>
            <a:endParaRPr lang="fr-BE" sz="3600" dirty="0">
              <a:solidFill>
                <a:srgbClr val="042A93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8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8435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8437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18438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18439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18440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1844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A5A3DAB-EBBE-4193-909D-FA7F481EEEF1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18443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42A93"/>
                </a:solidFill>
                <a:latin typeface="Myriad Pro" panose="020B0503030403020204" pitchFamily="34" charset="0"/>
                <a:ea typeface="Myriad Pro It" charset="0"/>
                <a:cs typeface="Myriad Pro It" charset="0"/>
                <a:sym typeface="Myriad Pro It" charset="0"/>
              </a:rPr>
              <a:t>www.EUbusinessinJapan.eu</a:t>
            </a:r>
            <a:endParaRPr lang="en-US" altLang="en-US" sz="2800">
              <a:solidFill>
                <a:srgbClr val="042A93"/>
              </a:solidFill>
              <a:latin typeface="Gill Sans" charset="0"/>
            </a:endParaRPr>
          </a:p>
        </p:txBody>
      </p:sp>
      <p:sp>
        <p:nvSpPr>
          <p:cNvPr id="18444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1844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</a:rPr>
              <a:t>JTPP: Case studies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925513" y="2133600"/>
            <a:ext cx="7292975" cy="498598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Question 3:</a:t>
            </a:r>
            <a:endParaRPr lang="en-GB" sz="5400" b="1" dirty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eaLnBrk="1" hangingPunct="1"/>
            <a:endParaRPr lang="en-GB" sz="3200" b="1" i="1" dirty="0" smtClean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eaLnBrk="1" hangingPunct="1"/>
            <a:r>
              <a:rPr lang="en-GB" sz="3200" b="1" i="1" dirty="0">
                <a:solidFill>
                  <a:srgbClr val="042A93"/>
                </a:solidFill>
                <a:latin typeface="Myriad Pro" panose="020B0503030403020204" pitchFamily="34" charset="0"/>
              </a:rPr>
              <a:t>“After you have won a tender, how do you deal with the contracting? Can you do this from Sweden, or do you have to go to Japan and do it in person?” </a:t>
            </a:r>
            <a:endParaRPr lang="en-GB" sz="1800" i="1" dirty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algn="l" eaLnBrk="1" hangingPunct="1">
              <a:buFont typeface="Arial" panose="020B0604020202020204" pitchFamily="34" charset="0"/>
              <a:buChar char="•"/>
            </a:pPr>
            <a:endParaRPr lang="fr-BE" sz="3600" dirty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algn="l" eaLnBrk="1" hangingPunct="1">
              <a:buFont typeface="Arial" panose="020B0604020202020204" pitchFamily="34" charset="0"/>
              <a:buChar char="•"/>
            </a:pPr>
            <a:endParaRPr lang="fr-BE" sz="3600" dirty="0">
              <a:solidFill>
                <a:srgbClr val="042A93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8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9461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19462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19463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19464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1946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253ACB5-6D6F-4F04-A3F7-096166E66B3F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19467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42A93"/>
                </a:solidFill>
                <a:latin typeface="Myriad Pro" panose="020B0503030403020204" pitchFamily="34" charset="0"/>
                <a:ea typeface="Myriad Pro It" charset="0"/>
                <a:cs typeface="Myriad Pro It" charset="0"/>
                <a:sym typeface="Myriad Pro It" charset="0"/>
              </a:rPr>
              <a:t>www.EUbusinessinJapan.eu</a:t>
            </a:r>
            <a:endParaRPr lang="en-US" altLang="en-US" sz="2800">
              <a:solidFill>
                <a:srgbClr val="042A93"/>
              </a:solidFill>
              <a:latin typeface="Gill Sans" charset="0"/>
            </a:endParaRPr>
          </a:p>
        </p:txBody>
      </p:sp>
      <p:sp>
        <p:nvSpPr>
          <p:cNvPr id="19468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1946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132856"/>
            <a:ext cx="7940675" cy="392415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GB" sz="4500" b="1" dirty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eaLnBrk="1" hangingPunct="1"/>
            <a:r>
              <a:rPr lang="en-GB" sz="4500" b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Your </a:t>
            </a:r>
            <a:r>
              <a:rPr lang="en-GB" sz="4500" b="1" smtClean="0">
                <a:solidFill>
                  <a:srgbClr val="042A93"/>
                </a:solidFill>
                <a:latin typeface="Myriad Pro" panose="020B0503030403020204" pitchFamily="34" charset="0"/>
              </a:rPr>
              <a:t>questions!</a:t>
            </a:r>
          </a:p>
          <a:p>
            <a:pPr eaLnBrk="1" hangingPunct="1"/>
            <a:endParaRPr lang="en-GB" sz="4500" b="1" dirty="0" smtClean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eaLnBrk="1" hangingPunct="1"/>
            <a:r>
              <a:rPr lang="en-GB" sz="2400" i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(Please state to whom to wish to ask your question) </a:t>
            </a:r>
          </a:p>
          <a:p>
            <a:pPr eaLnBrk="1" hangingPunct="1"/>
            <a:endParaRPr lang="en-GB" sz="4500" b="1" i="1" dirty="0" smtClean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eaLnBrk="1" hangingPunct="1"/>
            <a:endParaRPr lang="en-GB" sz="4500" b="1" dirty="0">
              <a:solidFill>
                <a:srgbClr val="042A93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</a:rPr>
              <a:t>JTPP: Case studies 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2048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139952" y="1484784"/>
            <a:ext cx="4678288" cy="2376264"/>
          </a:xfrm>
        </p:spPr>
        <p:txBody>
          <a:bodyPr/>
          <a:lstStyle/>
          <a:p>
            <a:r>
              <a:rPr lang="en-GB" sz="3200" b="1" dirty="0" smtClean="0"/>
              <a:t>Japan Tax &amp; Public Procurement Helpdesk (JTPP)</a:t>
            </a:r>
            <a:endParaRPr lang="en-GB" sz="3200" b="1" dirty="0"/>
          </a:p>
        </p:txBody>
      </p:sp>
      <p:sp>
        <p:nvSpPr>
          <p:cNvPr id="4" name="Subtitel 3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Find us at</a:t>
            </a:r>
          </a:p>
          <a:p>
            <a:r>
              <a:rPr lang="en-GB" dirty="0" err="1" smtClean="0">
                <a:solidFill>
                  <a:srgbClr val="000000"/>
                </a:solidFill>
              </a:rPr>
              <a:t>www.Eubusinessinjapan.eu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Twitter: @JTPPHELPDESK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722D5E2-00F3-4473-8B6F-577FD8399DB0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20491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Asap"/>
                <a:ea typeface="Myriad Pro It" charset="0"/>
                <a:cs typeface="Asap"/>
                <a:sym typeface="Myriad Pro It" charset="0"/>
              </a:rPr>
              <a:t>www.EUbusinessinJapan.eu</a:t>
            </a:r>
            <a:endParaRPr lang="en-US" altLang="en-US" sz="2800" dirty="0">
              <a:solidFill>
                <a:srgbClr val="042A93"/>
              </a:solidFill>
              <a:latin typeface="Asap"/>
              <a:cs typeface="Asap"/>
            </a:endParaRPr>
          </a:p>
        </p:txBody>
      </p:sp>
      <p:sp>
        <p:nvSpPr>
          <p:cNvPr id="20492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204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 smtClean="0">
                <a:solidFill>
                  <a:schemeClr val="bg1"/>
                </a:solidFill>
                <a:latin typeface="Asap"/>
                <a:cs typeface="Asap"/>
              </a:rPr>
              <a:t>JTPP: Case-study</a:t>
            </a:r>
            <a:endParaRPr lang="en-GB" b="1" dirty="0">
              <a:solidFill>
                <a:schemeClr val="bg1"/>
              </a:solidFill>
              <a:latin typeface="Asap"/>
              <a:cs typeface="Asap"/>
            </a:endParaRPr>
          </a:p>
        </p:txBody>
      </p:sp>
      <p:pic>
        <p:nvPicPr>
          <p:cNvPr id="2" name="Afbeelding 1" descr="pppage_tiles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528392" cy="263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39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4340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4341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14342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14343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14344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1434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238DEBC-F3AE-41D4-AD70-03B76C92FB32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14347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42A93"/>
                </a:solidFill>
                <a:latin typeface="Myriad Pro" panose="020B0503030403020204" pitchFamily="34" charset="0"/>
                <a:ea typeface="Myriad Pro It" charset="0"/>
                <a:cs typeface="Myriad Pro It" charset="0"/>
                <a:sym typeface="Myriad Pro It" charset="0"/>
              </a:rPr>
              <a:t>www.EUbusinessinJapan.eu</a:t>
            </a:r>
            <a:endParaRPr lang="en-US" altLang="en-US" sz="2800">
              <a:solidFill>
                <a:srgbClr val="042A93"/>
              </a:solidFill>
              <a:latin typeface="Gill Sans" charset="0"/>
            </a:endParaRPr>
          </a:p>
        </p:txBody>
      </p:sp>
      <p:sp>
        <p:nvSpPr>
          <p:cNvPr id="14348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1434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556792"/>
            <a:ext cx="8496944" cy="36317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5400" b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Today’s </a:t>
            </a:r>
            <a:r>
              <a:rPr lang="en-US" sz="5400" b="1" dirty="0" err="1" smtClean="0">
                <a:solidFill>
                  <a:srgbClr val="042A93"/>
                </a:solidFill>
                <a:latin typeface="Myriad Pro" panose="020B0503030403020204" pitchFamily="34" charset="0"/>
              </a:rPr>
              <a:t>programme</a:t>
            </a:r>
            <a:endParaRPr lang="fr-BE" sz="5400" b="1" dirty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marL="571500" indent="-571500" algn="l" eaLnBrk="1" hangingPunct="1">
              <a:buFont typeface="Arial"/>
              <a:buChar char="•"/>
            </a:pPr>
            <a:endParaRPr lang="fr-BE" sz="3600" dirty="0" smtClean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marL="571500" indent="-571500" algn="l" eaLnBrk="1" hangingPunct="1">
              <a:buFont typeface="Arial"/>
              <a:buChar char="•"/>
            </a:pPr>
            <a:r>
              <a:rPr lang="fr-BE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Presentation by Mrs. Mitsuse Matsuki-Baltzer, CEO MB Scientific AB</a:t>
            </a:r>
          </a:p>
          <a:p>
            <a:pPr marL="571500" indent="-571500" algn="l" eaLnBrk="1" hangingPunct="1">
              <a:buFont typeface="Arial"/>
              <a:buChar char="•"/>
            </a:pPr>
            <a:r>
              <a:rPr lang="fr-BE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Interview between Mrs. Matsuki-Baltzer and Lyckle Griek, JTPP Helpdesk Project manager </a:t>
            </a:r>
          </a:p>
          <a:p>
            <a:pPr marL="571500" indent="-571500" algn="l" eaLnBrk="1" hangingPunct="1">
              <a:buFont typeface="Arial"/>
              <a:buChar char="•"/>
            </a:pPr>
            <a:r>
              <a:rPr lang="fr-BE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Q&amp;A 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</a:rPr>
              <a:t>JTPP: Case studies 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50000">
                  <a:srgbClr val="FFFFFF"/>
                </a:gs>
                <a:gs pos="100000">
                  <a:srgbClr val="00FF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ja-JP" sz="1800">
                <a:solidFill>
                  <a:srgbClr val="FF3300"/>
                </a:solidFill>
              </a:endParaRPr>
            </a:p>
          </p:txBody>
        </p:sp>
        <p:pic>
          <p:nvPicPr>
            <p:cNvPr id="2056" name="Picture 5" descr="TM-B_bmp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119"/>
              <a:ext cx="930" cy="50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50000">
                  <a:srgbClr val="FFFFFF"/>
                </a:gs>
                <a:gs pos="100000">
                  <a:srgbClr val="00FF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4912" y="1484314"/>
            <a:ext cx="9168912" cy="2332037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Why MB </a:t>
            </a:r>
            <a:r>
              <a:rPr lang="en-US" altLang="ja-JP" sz="2800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Scientific AB, European SME,</a:t>
            </a:r>
            <a:br>
              <a:rPr lang="en-US" altLang="ja-JP" sz="2800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en-US" altLang="ja-JP" sz="2800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 became active in PP market?</a:t>
            </a:r>
            <a:br>
              <a:rPr lang="en-US" altLang="ja-JP" sz="2800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en-US" altLang="ja-JP" sz="2800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/>
            </a:r>
            <a:br>
              <a:rPr lang="en-US" altLang="ja-JP" sz="2800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en-GB" altLang="ja-JP" sz="2800" dirty="0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~ </a:t>
            </a:r>
            <a:r>
              <a:rPr lang="en-GB" altLang="ja-JP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The </a:t>
            </a:r>
            <a:r>
              <a:rPr lang="en-GB" altLang="ja-JP" sz="2800" dirty="0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story of 15 years experience ~</a:t>
            </a:r>
            <a:br>
              <a:rPr lang="en-GB" altLang="ja-JP" sz="2800" dirty="0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</a:br>
            <a:endParaRPr lang="en-US" altLang="ja-JP" sz="2800" dirty="0">
              <a:solidFill>
                <a:srgbClr val="FF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73463"/>
            <a:ext cx="9144000" cy="1223962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/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MB Scientific AB </a:t>
            </a:r>
          </a:p>
          <a:p>
            <a:pPr eaLnBrk="1" hangingPunct="1"/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Mitsuse Matsuki-Baltzer</a:t>
            </a:r>
          </a:p>
        </p:txBody>
      </p:sp>
      <p:pic>
        <p:nvPicPr>
          <p:cNvPr id="2053" name="Picture 7" descr="MBScientificAB_bmp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9" y="5589588"/>
            <a:ext cx="272561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118697" y="5975350"/>
            <a:ext cx="4438650" cy="102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sz="1200" b="1">
                <a:solidFill>
                  <a:srgbClr val="008000"/>
                </a:solidFill>
              </a:rPr>
              <a:t>Seminariegatan 29B, SE-752 28, Uppsala, Sweden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sz="1200" b="1">
                <a:solidFill>
                  <a:srgbClr val="008000"/>
                </a:solidFill>
              </a:rPr>
              <a:t>Tel: +46 18 290960, Fax: +46 18 572683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sz="1200" b="1">
                <a:solidFill>
                  <a:srgbClr val="008000"/>
                </a:solidFill>
              </a:rPr>
              <a:t>E-mail:   </a:t>
            </a:r>
            <a:r>
              <a:rPr lang="en-US" altLang="ja-JP" sz="1200" b="1">
                <a:solidFill>
                  <a:srgbClr val="008000"/>
                </a:solidFill>
                <a:hlinkClick r:id="rId5"/>
              </a:rPr>
              <a:t>info@mbscientific.se</a:t>
            </a:r>
            <a:r>
              <a:rPr lang="en-US" altLang="ja-JP" sz="1200" b="1">
                <a:solidFill>
                  <a:srgbClr val="008000"/>
                </a:solidFill>
              </a:rPr>
              <a:t> Homepage:  </a:t>
            </a:r>
            <a:r>
              <a:rPr lang="en-US" altLang="ja-JP" sz="1200" b="1">
                <a:solidFill>
                  <a:srgbClr val="008000"/>
                </a:solidFill>
                <a:hlinkClick r:id="rId6"/>
              </a:rPr>
              <a:t>www.mbscientific.se</a:t>
            </a:r>
            <a:endParaRPr lang="en-US" altLang="ja-JP" sz="1200" b="1">
              <a:solidFill>
                <a:srgbClr val="008000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ja-JP" sz="1200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37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50000">
                  <a:srgbClr val="FFFFFF"/>
                </a:gs>
                <a:gs pos="100000">
                  <a:srgbClr val="00FF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ja-JP" sz="1800">
                <a:solidFill>
                  <a:srgbClr val="FF3300"/>
                </a:solidFill>
              </a:endParaRPr>
            </a:p>
          </p:txBody>
        </p:sp>
        <p:pic>
          <p:nvPicPr>
            <p:cNvPr id="3079" name="Picture 4" descr="TM-B_bmp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119"/>
              <a:ext cx="930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17989" y="333375"/>
            <a:ext cx="604910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Why MB </a:t>
            </a:r>
            <a:r>
              <a:rPr lang="en-US" altLang="ja-JP" sz="18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Scientific AB, European SME,</a:t>
            </a:r>
            <a:br>
              <a:rPr lang="en-US" altLang="ja-JP" sz="18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altLang="ja-JP" sz="18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became active in PP market?</a:t>
            </a:r>
            <a:br>
              <a:rPr lang="en-US" altLang="ja-JP" sz="18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altLang="ja-JP" sz="18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altLang="ja-JP" sz="18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altLang="ja-JP" sz="18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~ </a:t>
            </a:r>
            <a:r>
              <a:rPr lang="en-US" altLang="ja-JP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</a:t>
            </a:r>
            <a:r>
              <a:rPr lang="en-US" altLang="ja-JP" sz="18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story of 15 years experience ~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0" y="2133600"/>
            <a:ext cx="9144000" cy="358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Abstract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ja-JP" sz="1400" b="1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1. </a:t>
            </a: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Introduction of myself</a:t>
            </a:r>
            <a:endParaRPr lang="en-US" altLang="ja-JP" sz="2400" b="1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2. </a:t>
            </a: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Background </a:t>
            </a: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&amp; motivation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3. MB Scientific activity in </a:t>
            </a: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PP </a:t>
            </a: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market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4. </a:t>
            </a: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 wish for the future about </a:t>
            </a: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European </a:t>
            </a: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SME:s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 </a:t>
            </a: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Japanese </a:t>
            </a: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PP market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altLang="ja-JP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altLang="ja-JP" sz="1600" b="1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3077" name="Picture 16" descr="MBScientificAB_bmp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" y="6237288"/>
            <a:ext cx="272561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100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0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50000">
                  <a:srgbClr val="FFFFFF"/>
                </a:gs>
                <a:gs pos="100000">
                  <a:srgbClr val="00FF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ja-JP" sz="1800">
                <a:solidFill>
                  <a:srgbClr val="FF3300"/>
                </a:solidFill>
              </a:endParaRPr>
            </a:p>
          </p:txBody>
        </p:sp>
        <p:pic>
          <p:nvPicPr>
            <p:cNvPr id="4105" name="Picture 4" descr="TM-B_bmp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119"/>
              <a:ext cx="930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17989" y="333376"/>
            <a:ext cx="604910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Why MB </a:t>
            </a:r>
            <a: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Scientific AB, European SME,</a:t>
            </a:r>
            <a:b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became active in PP market?</a:t>
            </a:r>
          </a:p>
        </p:txBody>
      </p:sp>
      <p:pic>
        <p:nvPicPr>
          <p:cNvPr id="4100" name="Picture 16" descr="MBScientificAB_bmp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6" y="6289675"/>
            <a:ext cx="272561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17989" y="1176339"/>
            <a:ext cx="865895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1. </a:t>
            </a: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Introduction of myself</a:t>
            </a:r>
            <a:endParaRPr lang="en-US" altLang="ja-JP" sz="2400" b="1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altLang="ja-JP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altLang="ja-JP" sz="1600" b="1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t="13393" r="43753" b="40909"/>
          <a:stretch>
            <a:fillRect/>
          </a:stretch>
        </p:blipFill>
        <p:spPr bwMode="auto">
          <a:xfrm>
            <a:off x="3906716" y="1773239"/>
            <a:ext cx="5021874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テキスト ボックス 1"/>
          <p:cNvSpPr txBox="1">
            <a:spLocks noChangeArrowheads="1"/>
          </p:cNvSpPr>
          <p:nvPr/>
        </p:nvSpPr>
        <p:spPr bwMode="auto">
          <a:xfrm>
            <a:off x="583223" y="1628776"/>
            <a:ext cx="3456843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 dirty="0"/>
              <a:t>1969: </a:t>
            </a:r>
            <a:r>
              <a:rPr lang="en-US" altLang="ja-JP" sz="1800" dirty="0"/>
              <a:t>Born in Osaka Japan</a:t>
            </a:r>
          </a:p>
          <a:p>
            <a:endParaRPr lang="en-US" altLang="ja-JP" sz="1800" dirty="0"/>
          </a:p>
          <a:p>
            <a:r>
              <a:rPr lang="en-US" altLang="ja-JP" sz="1800" b="1" dirty="0"/>
              <a:t>1992: </a:t>
            </a:r>
            <a:r>
              <a:rPr lang="en-US" altLang="ja-JP" sz="1800" dirty="0"/>
              <a:t>Finished education and became material analysis engineer</a:t>
            </a:r>
          </a:p>
          <a:p>
            <a:endParaRPr lang="en-US" altLang="ja-JP" sz="1800" dirty="0"/>
          </a:p>
          <a:p>
            <a:r>
              <a:rPr lang="en-US" altLang="ja-JP" sz="1800" b="1" dirty="0"/>
              <a:t>1999: </a:t>
            </a:r>
            <a:r>
              <a:rPr lang="en-US" altLang="ja-JP" sz="1800" dirty="0" smtClean="0"/>
              <a:t>Moved </a:t>
            </a:r>
            <a:r>
              <a:rPr lang="en-US" altLang="ja-JP" sz="1800" dirty="0"/>
              <a:t>to </a:t>
            </a:r>
            <a:r>
              <a:rPr lang="en-US" altLang="ja-JP" sz="1800" dirty="0" smtClean="0"/>
              <a:t>Uppsala, </a:t>
            </a:r>
            <a:r>
              <a:rPr lang="en-US" altLang="ja-JP" sz="1800" dirty="0"/>
              <a:t>Sweden and started to work at Swedish scientific analysis instrument maker</a:t>
            </a:r>
          </a:p>
          <a:p>
            <a:r>
              <a:rPr lang="en-US" altLang="ja-JP" sz="1800" dirty="0">
                <a:solidFill>
                  <a:srgbClr val="FF0000"/>
                </a:solidFill>
              </a:rPr>
              <a:t>First successful sales in PP market!</a:t>
            </a:r>
          </a:p>
          <a:p>
            <a:endParaRPr lang="en-US" altLang="ja-JP" sz="1800" dirty="0"/>
          </a:p>
          <a:p>
            <a:r>
              <a:rPr lang="en-US" altLang="ja-JP" sz="1800" b="1" dirty="0"/>
              <a:t>2001: </a:t>
            </a:r>
            <a:r>
              <a:rPr lang="en-US" altLang="ja-JP" sz="1800" dirty="0"/>
              <a:t>started MB Scientific AB in Uppsala Sweden</a:t>
            </a:r>
          </a:p>
          <a:p>
            <a:r>
              <a:rPr lang="en-US" altLang="ja-JP" sz="1800" dirty="0">
                <a:solidFill>
                  <a:srgbClr val="FF0000"/>
                </a:solidFill>
              </a:rPr>
              <a:t>2</a:t>
            </a:r>
            <a:r>
              <a:rPr lang="en-US" altLang="ja-JP" sz="1800" baseline="30000" dirty="0">
                <a:solidFill>
                  <a:srgbClr val="FF0000"/>
                </a:solidFill>
              </a:rPr>
              <a:t>nd</a:t>
            </a:r>
            <a:r>
              <a:rPr lang="en-US" altLang="ja-JP" sz="1800" dirty="0">
                <a:solidFill>
                  <a:srgbClr val="FF0000"/>
                </a:solidFill>
              </a:rPr>
              <a:t> success for SME in PP market!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05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50000">
                  <a:srgbClr val="FFFFFF"/>
                </a:gs>
                <a:gs pos="100000">
                  <a:srgbClr val="00FF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ja-JP" sz="1800">
                <a:solidFill>
                  <a:srgbClr val="FF3300"/>
                </a:solidFill>
              </a:endParaRPr>
            </a:p>
          </p:txBody>
        </p:sp>
        <p:pic>
          <p:nvPicPr>
            <p:cNvPr id="5128" name="Picture 4" descr="TM-B_bmp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119"/>
              <a:ext cx="930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17989" y="333376"/>
            <a:ext cx="604910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Why MB </a:t>
            </a:r>
            <a: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Scientific AB, European SME,</a:t>
            </a:r>
            <a:b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became active in PP market?</a:t>
            </a:r>
            <a:r>
              <a:rPr lang="en-US" altLang="ja-JP" sz="18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altLang="ja-JP" sz="18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altLang="ja-JP" sz="18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5124" name="Picture 16" descr="MBScientificAB_bmp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" y="6237288"/>
            <a:ext cx="272561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-1396" y="1124744"/>
            <a:ext cx="91440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2. </a:t>
            </a: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Background story </a:t>
            </a: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&amp; motivation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altLang="ja-JP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altLang="ja-JP" sz="1600" b="1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1922464"/>
            <a:ext cx="86409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Tx/>
              <a:buAutoNum type="arabicPeriod"/>
              <a:defRPr/>
            </a:pPr>
            <a:r>
              <a:rPr lang="en-US" altLang="ja-JP" sz="2000" dirty="0">
                <a:ea typeface="ＭＳ Ｐゴシック" pitchFamily="50" charset="-128"/>
                <a:cs typeface="+mn-cs"/>
              </a:rPr>
              <a:t>July 1999 </a:t>
            </a:r>
            <a:r>
              <a:rPr lang="en-US" altLang="ja-JP" sz="2000" dirty="0" err="1">
                <a:ea typeface="ＭＳ Ｐゴシック" pitchFamily="50" charset="-128"/>
                <a:cs typeface="+mn-cs"/>
              </a:rPr>
              <a:t>Gammadata</a:t>
            </a:r>
            <a:r>
              <a:rPr lang="en-US" altLang="ja-JP" sz="2000" dirty="0">
                <a:ea typeface="ＭＳ Ｐゴシック" pitchFamily="50" charset="-128"/>
                <a:cs typeface="+mn-cs"/>
              </a:rPr>
              <a:t> </a:t>
            </a:r>
            <a:r>
              <a:rPr lang="en-US" altLang="ja-JP" sz="2000" dirty="0" err="1">
                <a:ea typeface="ＭＳ Ｐゴシック" pitchFamily="50" charset="-128"/>
                <a:cs typeface="+mn-cs"/>
              </a:rPr>
              <a:t>Scienta</a:t>
            </a:r>
            <a:r>
              <a:rPr lang="en-US" altLang="ja-JP" sz="2000" dirty="0">
                <a:ea typeface="ＭＳ Ｐゴシック" pitchFamily="50" charset="-128"/>
                <a:cs typeface="+mn-cs"/>
              </a:rPr>
              <a:t> AB lost </a:t>
            </a:r>
            <a:r>
              <a:rPr lang="en-US" altLang="ja-JP" sz="2000" dirty="0" smtClean="0">
                <a:ea typeface="ＭＳ Ｐゴシック" pitchFamily="50" charset="-128"/>
                <a:cs typeface="+mn-cs"/>
              </a:rPr>
              <a:t>its Japanese </a:t>
            </a:r>
            <a:r>
              <a:rPr lang="en-US" altLang="ja-JP" sz="2000" dirty="0">
                <a:ea typeface="ＭＳ Ｐゴシック" pitchFamily="50" charset="-128"/>
                <a:cs typeface="+mn-cs"/>
              </a:rPr>
              <a:t>representative company by bankruptcy.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en-US" altLang="ja-JP" sz="2000" dirty="0">
                <a:ea typeface="ＭＳ Ｐゴシック" pitchFamily="50" charset="-128"/>
                <a:cs typeface="+mn-cs"/>
              </a:rPr>
              <a:t>All Japanese Scientists and Professors were asking to make </a:t>
            </a:r>
            <a:r>
              <a:rPr lang="en-US" altLang="ja-JP" sz="2000" u="sng" dirty="0">
                <a:ea typeface="ＭＳ Ｐゴシック" pitchFamily="50" charset="-128"/>
                <a:cs typeface="+mn-cs"/>
              </a:rPr>
              <a:t>Direct Purchase</a:t>
            </a:r>
            <a:r>
              <a:rPr lang="en-US" altLang="ja-JP" sz="2000" dirty="0">
                <a:ea typeface="ＭＳ Ｐゴシック" pitchFamily="50" charset="-128"/>
                <a:cs typeface="+mn-cs"/>
              </a:rPr>
              <a:t>. </a:t>
            </a:r>
          </a:p>
          <a:p>
            <a:pPr algn="l">
              <a:defRPr/>
            </a:pPr>
            <a:r>
              <a:rPr lang="en-US" altLang="ja-JP" sz="2000" b="1" dirty="0">
                <a:solidFill>
                  <a:srgbClr val="FF3300"/>
                </a:solidFill>
                <a:ea typeface="ＭＳ Ｐゴシック" pitchFamily="50" charset="-128"/>
                <a:cs typeface="+mn-cs"/>
              </a:rPr>
              <a:t>	</a:t>
            </a:r>
            <a:r>
              <a:rPr lang="en-US" altLang="ja-JP" sz="2000" b="1" u="sng" dirty="0">
                <a:solidFill>
                  <a:srgbClr val="FF3300"/>
                </a:solidFill>
                <a:ea typeface="ＭＳ Ｐゴシック" pitchFamily="50" charset="-128"/>
                <a:cs typeface="+mn-cs"/>
              </a:rPr>
              <a:t>No more high cost and better communication wanted!</a:t>
            </a:r>
          </a:p>
          <a:p>
            <a:pPr marL="457200" indent="-457200" algn="l">
              <a:buFont typeface="+mj-lt"/>
              <a:buAutoNum type="arabicPeriod" startAt="3"/>
              <a:defRPr/>
            </a:pPr>
            <a:r>
              <a:rPr lang="en-US" altLang="ja-JP" sz="2000" dirty="0">
                <a:ea typeface="ＭＳ Ｐゴシック" pitchFamily="50" charset="-128"/>
                <a:cs typeface="+mn-cs"/>
              </a:rPr>
              <a:t> Was it impossible or not? --- There was no example!</a:t>
            </a:r>
          </a:p>
          <a:p>
            <a:pPr marL="457200" indent="-457200" algn="l">
              <a:buFont typeface="+mj-lt"/>
              <a:buAutoNum type="arabicPeriod" startAt="3"/>
              <a:defRPr/>
            </a:pPr>
            <a:r>
              <a:rPr lang="en-US" altLang="ja-JP" sz="2000" dirty="0">
                <a:ea typeface="ＭＳ Ｐゴシック" pitchFamily="50" charset="-128"/>
                <a:cs typeface="+mn-cs"/>
              </a:rPr>
              <a:t>Problems needed to be solved for </a:t>
            </a:r>
            <a:r>
              <a:rPr lang="en-US" altLang="ja-JP" sz="2000" u="sng" dirty="0">
                <a:ea typeface="ＭＳ Ｐゴシック" pitchFamily="50" charset="-128"/>
                <a:cs typeface="+mn-cs"/>
              </a:rPr>
              <a:t>Direct Sales</a:t>
            </a:r>
            <a:r>
              <a:rPr lang="en-US" altLang="ja-JP" sz="2000" dirty="0">
                <a:ea typeface="ＭＳ Ｐゴシック" pitchFamily="50" charset="-128"/>
                <a:cs typeface="+mn-cs"/>
              </a:rPr>
              <a:t>;</a:t>
            </a:r>
          </a:p>
          <a:p>
            <a:pPr algn="l">
              <a:defRPr/>
            </a:pPr>
            <a:r>
              <a:rPr lang="en-US" altLang="ja-JP" sz="2000" dirty="0">
                <a:ea typeface="ＭＳ Ｐゴシック" pitchFamily="50" charset="-128"/>
                <a:cs typeface="+mn-cs"/>
              </a:rPr>
              <a:t>	1) Pricing in JPY</a:t>
            </a:r>
          </a:p>
          <a:p>
            <a:pPr algn="l">
              <a:defRPr/>
            </a:pPr>
            <a:r>
              <a:rPr lang="en-US" altLang="ja-JP" sz="2000" dirty="0">
                <a:ea typeface="ＭＳ Ｐゴシック" pitchFamily="50" charset="-128"/>
                <a:cs typeface="+mn-cs"/>
              </a:rPr>
              <a:t>	2) Bank account in Japan - Non resident account at MUFG  </a:t>
            </a:r>
          </a:p>
          <a:p>
            <a:pPr algn="l">
              <a:defRPr/>
            </a:pPr>
            <a:r>
              <a:rPr lang="en-US" altLang="ja-JP" sz="2000" dirty="0">
                <a:ea typeface="ＭＳ Ｐゴシック" pitchFamily="50" charset="-128"/>
                <a:cs typeface="+mn-cs"/>
              </a:rPr>
              <a:t>	3) Educate administrators about incoterms DDP and VAT payment</a:t>
            </a:r>
          </a:p>
          <a:p>
            <a:pPr marL="457200" indent="-457200" algn="l">
              <a:buFontTx/>
              <a:buAutoNum type="arabicPeriod" startAt="5"/>
              <a:defRPr/>
            </a:pPr>
            <a:r>
              <a:rPr lang="en-US" altLang="ja-JP" sz="2000" dirty="0">
                <a:ea typeface="ＭＳ Ｐゴシック" pitchFamily="50" charset="-128"/>
                <a:cs typeface="+mn-cs"/>
              </a:rPr>
              <a:t>Join the </a:t>
            </a:r>
            <a:r>
              <a:rPr lang="en-US" altLang="ja-JP" sz="2000" u="sng" dirty="0">
                <a:ea typeface="ＭＳ Ｐゴシック" pitchFamily="50" charset="-128"/>
                <a:cs typeface="+mn-cs"/>
              </a:rPr>
              <a:t>Public Procurement</a:t>
            </a:r>
            <a:r>
              <a:rPr lang="en-US" altLang="ja-JP" sz="2000" dirty="0">
                <a:ea typeface="ＭＳ Ｐゴシック" pitchFamily="50" charset="-128"/>
                <a:cs typeface="+mn-cs"/>
              </a:rPr>
              <a:t> process required </a:t>
            </a:r>
            <a:r>
              <a:rPr lang="en-US" altLang="ja-JP" sz="2000" dirty="0" smtClean="0">
                <a:ea typeface="ＭＳ Ｐゴシック" pitchFamily="50" charset="-128"/>
                <a:cs typeface="+mn-cs"/>
              </a:rPr>
              <a:t>evaluation for tender license rank A </a:t>
            </a:r>
            <a:r>
              <a:rPr lang="en-US" altLang="ja-JP" sz="2000" dirty="0">
                <a:ea typeface="ＭＳ Ｐゴシック" pitchFamily="50" charset="-128"/>
                <a:cs typeface="+mn-cs"/>
              </a:rPr>
              <a:t>,</a:t>
            </a:r>
            <a:r>
              <a:rPr lang="en-US" altLang="ja-JP" sz="2000" dirty="0" smtClean="0">
                <a:ea typeface="ＭＳ Ｐゴシック" pitchFamily="50" charset="-128"/>
                <a:cs typeface="+mn-cs"/>
              </a:rPr>
              <a:t>B,C </a:t>
            </a:r>
            <a:r>
              <a:rPr lang="en-US" altLang="ja-JP" sz="2000" dirty="0">
                <a:ea typeface="ＭＳ Ｐゴシック" pitchFamily="50" charset="-128"/>
                <a:cs typeface="+mn-cs"/>
              </a:rPr>
              <a:t>or D. </a:t>
            </a:r>
          </a:p>
        </p:txBody>
      </p:sp>
    </p:spTree>
    <p:extLst>
      <p:ext uri="{BB962C8B-B14F-4D97-AF65-F5344CB8AC3E}">
        <p14:creationId xmlns:p14="http://schemas.microsoft.com/office/powerpoint/2010/main" val="442127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1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50000">
                  <a:srgbClr val="FFFFFF"/>
                </a:gs>
                <a:gs pos="100000">
                  <a:srgbClr val="00FF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ja-JP" sz="1800">
                <a:solidFill>
                  <a:srgbClr val="FF3300"/>
                </a:solidFill>
              </a:endParaRPr>
            </a:p>
          </p:txBody>
        </p:sp>
        <p:pic>
          <p:nvPicPr>
            <p:cNvPr id="6152" name="Picture 4" descr="TM-B_bmp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119"/>
              <a:ext cx="930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17989" y="333375"/>
            <a:ext cx="604910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Why MB </a:t>
            </a:r>
            <a: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Scientific AB, European SME,</a:t>
            </a:r>
            <a:b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became active in PP market?</a:t>
            </a:r>
            <a:b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altLang="ja-JP" sz="1800" dirty="0">
              <a:solidFill>
                <a:srgbClr val="7030A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6148" name="Picture 16" descr="MBScientificAB_bmp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" y="6237288"/>
            <a:ext cx="272561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6828" y="2060848"/>
            <a:ext cx="91440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3. MB Scientific activity in PP market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altLang="ja-JP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altLang="ja-JP" sz="1600" b="1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150" name="テキスト ボックス 9"/>
          <p:cNvSpPr txBox="1">
            <a:spLocks noChangeArrowheads="1"/>
          </p:cNvSpPr>
          <p:nvPr/>
        </p:nvSpPr>
        <p:spPr bwMode="auto">
          <a:xfrm>
            <a:off x="753208" y="2780928"/>
            <a:ext cx="785124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altLang="ja-JP" sz="2000" dirty="0"/>
              <a:t>April 2006 we have applied </a:t>
            </a:r>
            <a:r>
              <a:rPr lang="en-US" altLang="ja-JP" sz="2000" dirty="0" smtClean="0"/>
              <a:t>for our first </a:t>
            </a:r>
            <a:r>
              <a:rPr lang="en-US" altLang="ja-JP" sz="2000" dirty="0"/>
              <a:t>tender license to the Japanese ministry of science and education via internet and received rank “D” state for all 3 categories </a:t>
            </a:r>
            <a:r>
              <a:rPr lang="en-US" altLang="ja-JP" sz="2000" dirty="0" smtClean="0"/>
              <a:t>“a: manufacturing”, </a:t>
            </a:r>
            <a:r>
              <a:rPr lang="en-US" altLang="ja-JP" sz="2000" dirty="0"/>
              <a:t>“</a:t>
            </a:r>
            <a:r>
              <a:rPr lang="en-US" altLang="ja-JP" sz="2000" dirty="0" smtClean="0"/>
              <a:t>b: </a:t>
            </a:r>
            <a:r>
              <a:rPr lang="en-US" altLang="ja-JP" sz="2000" dirty="0"/>
              <a:t>sales” and “</a:t>
            </a:r>
            <a:r>
              <a:rPr lang="en-US" altLang="ja-JP" sz="2000" dirty="0" smtClean="0"/>
              <a:t>c: </a:t>
            </a:r>
            <a:r>
              <a:rPr lang="en-US" altLang="ja-JP" sz="2000" dirty="0"/>
              <a:t>consultations”. </a:t>
            </a:r>
            <a:endParaRPr lang="en-US" altLang="ja-JP" sz="2000" dirty="0" smtClean="0"/>
          </a:p>
          <a:p>
            <a:pPr marL="0" indent="0"/>
            <a:endParaRPr lang="en-US" altLang="ja-JP" sz="2000" dirty="0"/>
          </a:p>
          <a:p>
            <a:pPr marL="0" indent="0"/>
            <a:r>
              <a:rPr lang="en-US" altLang="ja-JP" sz="2000" dirty="0" smtClean="0"/>
              <a:t>We have updated this license 4 times and latest rank is</a:t>
            </a:r>
          </a:p>
          <a:p>
            <a:pPr marL="0" indent="0"/>
            <a:r>
              <a:rPr lang="en-US" altLang="ja-JP" sz="2000" dirty="0" smtClean="0"/>
              <a:t> “D” for “a: manufacturing”, “C” for “b and c”.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014432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17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50000">
                  <a:srgbClr val="FFFFFF"/>
                </a:gs>
                <a:gs pos="100000">
                  <a:srgbClr val="00FF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ja-JP" sz="1800">
                <a:solidFill>
                  <a:srgbClr val="FF3300"/>
                </a:solidFill>
              </a:endParaRPr>
            </a:p>
          </p:txBody>
        </p:sp>
        <p:pic>
          <p:nvPicPr>
            <p:cNvPr id="7175" name="Picture 4" descr="TM-B_bmp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119"/>
              <a:ext cx="930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210162"/>
            <a:ext cx="604910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Why MB </a:t>
            </a:r>
            <a: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Scientific AB, European SME,</a:t>
            </a:r>
            <a:b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became active in PP market?</a:t>
            </a:r>
            <a:b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altLang="ja-JP" sz="1800" dirty="0">
              <a:solidFill>
                <a:srgbClr val="7030A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7172" name="Picture 16" descr="MBScientificAB_bmp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" y="6237288"/>
            <a:ext cx="272561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-1" y="957874"/>
            <a:ext cx="702027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3. MB Scientific activity in PP market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altLang="ja-JP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altLang="ja-JP" sz="1600" b="1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5295" y="444679"/>
            <a:ext cx="4798954" cy="67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89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17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50000">
                  <a:srgbClr val="FFFFFF"/>
                </a:gs>
                <a:gs pos="100000">
                  <a:srgbClr val="00FF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ja-JP" sz="1800">
                <a:solidFill>
                  <a:srgbClr val="FF3300"/>
                </a:solidFill>
              </a:endParaRPr>
            </a:p>
          </p:txBody>
        </p:sp>
        <p:pic>
          <p:nvPicPr>
            <p:cNvPr id="7175" name="Picture 4" descr="TM-B_bmp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119"/>
              <a:ext cx="930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17989" y="333375"/>
            <a:ext cx="604910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Why MB </a:t>
            </a:r>
            <a: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Scientific AB, European SME,</a:t>
            </a:r>
            <a:b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became active in PP market?</a:t>
            </a:r>
            <a:b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altLang="ja-JP" sz="180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altLang="ja-JP" sz="1800" dirty="0">
              <a:solidFill>
                <a:srgbClr val="7030A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7172" name="Picture 16" descr="MBScientificAB_bmp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" y="6237288"/>
            <a:ext cx="272561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1228726"/>
            <a:ext cx="91440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2400" b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3. MB Scientific activity in PP market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1600" b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altLang="ja-JP" sz="1600" b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altLang="ja-JP" sz="1600" b="1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217924"/>
              </p:ext>
            </p:extLst>
          </p:nvPr>
        </p:nvGraphicFramePr>
        <p:xfrm>
          <a:off x="1403648" y="2057400"/>
          <a:ext cx="6192688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3209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Pages>0</Pages>
  <Words>698</Words>
  <Characters>0</Characters>
  <Application>Microsoft Office PowerPoint</Application>
  <PresentationFormat>On-screen Show (4:3)</PresentationFormat>
  <Lines>0</Lines>
  <Paragraphs>179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17</vt:i4>
      </vt:variant>
    </vt:vector>
  </HeadingPairs>
  <TitlesOfParts>
    <vt:vector size="40" baseType="lpstr">
      <vt:lpstr>ＭＳ Ｐゴシック</vt:lpstr>
      <vt:lpstr>ＭＳ Ｐ明朝</vt:lpstr>
      <vt:lpstr>Arial</vt:lpstr>
      <vt:lpstr>Asap</vt:lpstr>
      <vt:lpstr>Calibri</vt:lpstr>
      <vt:lpstr>Gill Sans</vt:lpstr>
      <vt:lpstr>Myriad Pro</vt:lpstr>
      <vt:lpstr>Myriad Pro Bold</vt:lpstr>
      <vt:lpstr>Myriad Pro It</vt:lpstr>
      <vt:lpstr>Myriad Pro Semibold It</vt:lpstr>
      <vt:lpstr>ヒラギノ角ゴ ProN W3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Title, Bullets &amp; Photo</vt:lpstr>
      <vt:lpstr>Office Theme</vt:lpstr>
      <vt:lpstr>PowerPoint Presentation</vt:lpstr>
      <vt:lpstr>PowerPoint Presentation</vt:lpstr>
      <vt:lpstr>Why MB Scientific AB, European SME,  became active in PP market?  ~ The story of 15 years experience ~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Japan Tax &amp; Public Procurement Helpdesk (JTPP)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EU-Japan Centre  for Industrial Cooperation</dc:title>
  <dc:creator>Andiol Burguete</dc:creator>
  <cp:lastModifiedBy>Andrew  Carroll</cp:lastModifiedBy>
  <cp:revision>134</cp:revision>
  <dcterms:modified xsi:type="dcterms:W3CDTF">2015-04-23T06:31:06Z</dcterms:modified>
</cp:coreProperties>
</file>