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1" r:id="rId11"/>
    <p:sldMasterId id="2147483816" r:id="rId12"/>
  </p:sldMasterIdLst>
  <p:notesMasterIdLst>
    <p:notesMasterId r:id="rId33"/>
  </p:notesMasterIdLst>
  <p:sldIdLst>
    <p:sldId id="260" r:id="rId13"/>
    <p:sldId id="290" r:id="rId14"/>
    <p:sldId id="267" r:id="rId15"/>
    <p:sldId id="270" r:id="rId16"/>
    <p:sldId id="269" r:id="rId17"/>
    <p:sldId id="284" r:id="rId18"/>
    <p:sldId id="273" r:id="rId19"/>
    <p:sldId id="274" r:id="rId20"/>
    <p:sldId id="277" r:id="rId21"/>
    <p:sldId id="275" r:id="rId22"/>
    <p:sldId id="278" r:id="rId23"/>
    <p:sldId id="276" r:id="rId24"/>
    <p:sldId id="271" r:id="rId25"/>
    <p:sldId id="291" r:id="rId26"/>
    <p:sldId id="292" r:id="rId27"/>
    <p:sldId id="272" r:id="rId28"/>
    <p:sldId id="281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A93"/>
    <a:srgbClr val="00487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368" autoAdjust="0"/>
  </p:normalViewPr>
  <p:slideViewPr>
    <p:cSldViewPr>
      <p:cViewPr varScale="1">
        <p:scale>
          <a:sx n="77" d="100"/>
          <a:sy n="77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E4D46C-1383-4F4C-91A7-EC36742BC810}" type="datetimeFigureOut">
              <a:rPr lang="en-GB" altLang="en-US"/>
              <a:pPr/>
              <a:t>27/11/2014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80B1A3-3770-4D09-84F7-391A7A4DF4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7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65E64D-0A58-454E-8936-E647378A81FE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6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JTPP Helpdesk assists SMEs with the preparations for tendering in the following ways: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 smtClean="0"/>
              <a:t>Unified Supplier Qualification (for national government and affiliate organisations)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Keishin</a:t>
            </a:r>
            <a:endParaRPr lang="en-GB" altLang="ja-JP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ja-JP" dirty="0" smtClean="0"/>
              <a:t>Establishing a local presence (external, costs involved not within the scope of JTPP Helpdesk)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ja-JP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JTPP Helpdesk assists SMEs with the preparations for tendering in the following ways: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 smtClean="0"/>
              <a:t>Unified Supplier Qualification (for national government and affiliate organisations)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Keishin</a:t>
            </a:r>
            <a:endParaRPr lang="en-GB" altLang="ja-JP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ja-JP" dirty="0" smtClean="0"/>
              <a:t>Establishing a local presence (external, costs involved not within the scope of JTPP Helpdesk)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ja-JP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We can do monitoring of tenders notices for you, but due to limits in our capacity this will be limited in scope and time.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For example, we do not have the capability/tools to monitor tender notices nation-wide. For this, we suggest that you sign up with a commercial service.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We can keep track on tenders for a certain sector and a predetermined period of time, in a tailor-made solution.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Translators are not free in case of actual tendering, in case of small-sized translations of Japanese -&gt; English translations of tender specifications JTPP will take care of this.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We will regularly organize webinars given by experts in the field about the various topics relevant to Tax and Public Procurement via the </a:t>
            </a:r>
            <a:r>
              <a:rPr lang="en-US" altLang="ja-JP" dirty="0" err="1" smtClean="0"/>
              <a:t>EUbusinessinJapan</a:t>
            </a:r>
            <a:r>
              <a:rPr lang="en-US" altLang="ja-JP" dirty="0" smtClean="0"/>
              <a:t> portal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In case a sufficient audience is present JTPP Helpdesk will also organize seminars on topics relevant to Tax and Public Procurement, for this please keep an eye on the event-section of the </a:t>
            </a:r>
            <a:r>
              <a:rPr lang="en-US" altLang="ja-JP" dirty="0" err="1" smtClean="0"/>
              <a:t>EUbusinessinJapan</a:t>
            </a:r>
            <a:r>
              <a:rPr lang="en-US" altLang="ja-JP" dirty="0" smtClean="0"/>
              <a:t>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In case you which a customized training on PP or taxes, please get in touch with us for a tailor-made program.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JTPP is there for European SMEs. Companies wishing to use the free services provided by JTPP Helpdesk must therefore fall under the EU definition of SMEs.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ja-JP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Whenever there are interesting developments in the Japanese media on PP and Tax we will post this on our Twitter. (If you want to know more about a news item, but you cannot read the Japanese article, let us know)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Interesting calls for tender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We will also announce  News items or additions to the </a:t>
            </a:r>
            <a:r>
              <a:rPr lang="en-GB" altLang="en-US" dirty="0" err="1" smtClean="0"/>
              <a:t>webportal</a:t>
            </a:r>
            <a:r>
              <a:rPr lang="en-GB" altLang="en-US" dirty="0" smtClean="0"/>
              <a:t> on Twitter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We</a:t>
            </a:r>
            <a:r>
              <a:rPr lang="ja-JP" altLang="en-US" dirty="0" smtClean="0"/>
              <a:t> </a:t>
            </a:r>
            <a:r>
              <a:rPr lang="en-US" altLang="ja-JP" dirty="0" smtClean="0"/>
              <a:t>hope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develop</a:t>
            </a:r>
            <a:r>
              <a:rPr lang="ja-JP" altLang="en-US" dirty="0" smtClean="0"/>
              <a:t> </a:t>
            </a:r>
            <a:r>
              <a:rPr lang="en-US" altLang="ja-JP" dirty="0" smtClean="0"/>
              <a:t>this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information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further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as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ja-JP" altLang="ja-JP" dirty="0" smtClean="0"/>
              <a:t>s</a:t>
            </a:r>
            <a:r>
              <a:rPr lang="en-US" altLang="ja-JP" dirty="0" err="1" smtClean="0"/>
              <a:t>ervice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progresses,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ja-JP" altLang="ja-JP" dirty="0" smtClean="0"/>
              <a:t>w</a:t>
            </a:r>
            <a:r>
              <a:rPr lang="en-US" altLang="ja-JP" dirty="0" smtClean="0"/>
              <a:t>ill</a:t>
            </a:r>
            <a:r>
              <a:rPr lang="ja-JP" altLang="en-US" dirty="0" smtClean="0"/>
              <a:t> </a:t>
            </a:r>
            <a:r>
              <a:rPr lang="en-US" altLang="ja-JP" dirty="0" smtClean="0"/>
              <a:t>strive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ja-JP" altLang="ja-JP" dirty="0" smtClean="0"/>
              <a:t>o</a:t>
            </a:r>
            <a:r>
              <a:rPr lang="en-US" altLang="ja-JP" dirty="0" err="1" smtClean="0"/>
              <a:t>ffer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tailored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information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about</a:t>
            </a:r>
            <a:r>
              <a:rPr lang="ja-JP" altLang="en-US" dirty="0" smtClean="0"/>
              <a:t> </a:t>
            </a:r>
            <a:r>
              <a:rPr lang="ja-JP" altLang="ja-JP" dirty="0" smtClean="0"/>
              <a:t>s</a:t>
            </a:r>
            <a:r>
              <a:rPr lang="en-US" altLang="ja-JP" dirty="0" err="1" smtClean="0"/>
              <a:t>ubsectors</a:t>
            </a:r>
            <a:r>
              <a:rPr lang="ja-JP" altLang="en-US" dirty="0" smtClean="0"/>
              <a:t> </a:t>
            </a:r>
            <a:r>
              <a:rPr lang="en-US" altLang="ja-JP" dirty="0" smtClean="0"/>
              <a:t>as</a:t>
            </a:r>
            <a:r>
              <a:rPr lang="ja-JP" altLang="en-US" dirty="0" smtClean="0"/>
              <a:t> </a:t>
            </a:r>
            <a:r>
              <a:rPr lang="en-US" altLang="ja-JP" dirty="0" smtClean="0"/>
              <a:t>well</a:t>
            </a:r>
            <a:r>
              <a:rPr lang="ja-JP" altLang="en-US" dirty="0" smtClean="0"/>
              <a:t> </a:t>
            </a:r>
            <a:r>
              <a:rPr lang="en-US" altLang="ja-JP" dirty="0" smtClean="0"/>
              <a:t>based upon feedback and questions by users.</a:t>
            </a:r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Ask-the-expert in case of tax advice, we have links with certified tax accountant association TKC to provide these services.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We will not fill in your tax return filings, but will bring you in contact with experts that speak English and who work with SMEs (TKC)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In case of very complex tax related problems, the Helpdesk will cover the first hour of expert-time, in case more assistance time is needed, the additional cost will need to be borne by the company making the request. (Think here for instance with optimizing your taxes in Japan)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It is often difficult to get an insight into the opportunities in the Public Procurement market. Here the Public Procurement Quick Scan Service might be a usual first indicator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Keyword search of tender notice titles. It is done by a Japanese commercial service, the JTPP Helpdesk will provide the necessary translations.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graphs of when most tenders in the past year related to the keyword are published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Selection of live tenders related to the keywords (max 20 per keyword)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Selection of relevant past tenders related to the keywords (max 20 per keyword) including information about winners of the tenders and bidding prices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List of 25 companies that win most tenders related to the keywords provided.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You can use the Quick Scan once a year.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More detailed analysis is possible if you desire, but this falls out of the scope of JTPP services and costs will have to be borne by yourself.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It is often difficult to get an insight into the opportunities in the Public Procurement market. Here the Public Procurement Quick Scan Service might be a usual first indicator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Keyword search of tender notice titles. It is done by a Japanese commercial service, the JTPP Helpdesk will provide the necessary translations.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graphs of when most tenders in the past year related to the keyword are published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Selection of live tenders related to the keywords (max 20 per keyword)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Selection of relevant past tenders related to the keywords (max 20 per keyword) including information about winners of the tenders and bidding prices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List of 25 companies that win most tenders related to the keywords provided.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You can use the Quick Scan once a year.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More detailed analysis is possible if you desire, but this falls out of the scope of JTPP services and costs will have to be borne by yourself.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It is often difficult to get an insight into the opportunities in the Public Procurement market. Here the Public Procurement Quick Scan Service might be a usual first indicator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Keyword search of tender notice titles. It is done by a Japanese commercial service, the JTPP Helpdesk will provide the necessary translations.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graphs of when most tenders in the past year related to the keyword are published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Selection of live tenders related to the keywords (max 20 per keyword)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Selection of relevant past tenders related to the keywords (max 20 per keyword) including information about winners of the tenders and bidding prices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ja-JP" dirty="0" smtClean="0"/>
              <a:t>Result: List of 25 companies that win most tenders related to the keywords provided.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You can use the Quick Scan once a year.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More detailed analysis is possible if you desire, but this falls out of the scope of JTPP services and costs will have to be borne by yourself.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6E26C-6AD7-443D-B5F5-2FAEB8C16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373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49AFB-76A9-4093-9BC2-3161D802A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67273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89912-2934-487E-A499-1E7F2A596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134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BBB34-F578-42CA-91F2-69E6B157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55753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DCA63-63DE-459B-9617-438FE6CDA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83843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F656E-5304-4B9D-B3A2-DD3710464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17650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055B1-CCF3-441F-A2AD-A5349FC18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451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0C091-0EBB-4204-BF1F-E963BC79E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293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93E41-40FC-4668-A7BD-A1BE48F1B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31275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C386C-7EF4-40B4-9FE1-0A8300F9E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14528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D55F9-24EF-4C53-B06C-C4F839891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3458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C51DB-0515-4F87-83D8-1BE855A18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90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9654-C031-48AB-99B4-A3B67275A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7553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F69EF-D617-4692-BF8E-32187B9AB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82240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C07CC-FD75-4259-A63B-19F79C433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9228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BF5E-4B33-4BF2-A481-504395FD3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2540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D9B48-22B0-4D44-A423-FF734CCC0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910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5E0FF-F958-4E69-8708-EDAA5B8D9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62866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A37EC-F474-4FC1-8B69-9AA83A1DF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02625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D7C88-23FA-4ACD-84C9-3DCE50C1C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6111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A4D51-0C58-48F7-90E0-80EBC2644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84552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AD7F-0AAE-4B40-A260-00B090C55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5502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ABCA9-3CD6-46B0-9CDA-7DC2C4538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599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CE65F-9650-439D-8E8D-F12FDBD6D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65192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CCE64-29AD-44F0-A607-0C687F878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73779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C2D11-1F8A-4053-B508-A98D20C43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3937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AEF5C-288E-4150-856C-B770A79888E8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D951-AB2D-4B38-A5FD-6290AC600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8088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4ACF0-6685-4302-90CA-B73841E9E632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EAD5D-9484-477C-B51D-3CE576818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05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8D5C8-0DCE-43D4-BABC-A4C57CFDB5CC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3BD14-F920-450F-A6CB-F7EB01344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611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98F32-2CBB-44A3-8723-2B9917874D76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36CD-6064-4FEE-A829-EA06AE60E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233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06450-6082-478B-A5EF-C34AFD02790E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EB5F-B29F-401B-A343-815355271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795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D4D11-50C5-454C-B991-98A1FDF3F5DD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331A-9BA4-4103-8F1D-75CF4A1DD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036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7A5A2-252E-4DF0-B3DC-3B88E9E944BF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BD07-67A0-4D98-8501-DE0C5AECE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456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C9EC5-813A-4DA2-AFDD-6B0CDFAB9A6B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2FD15-B2AB-46F3-8238-90E6B9CD3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1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7CB65-7338-41D3-9D41-0CCE52AC2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01916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F51F7-A61E-40F2-8D0E-10705EEADA66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0F41-D6AB-49E1-9BBE-BAB7B28E1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043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E0654-9C84-4C42-B428-75CFF1593C4E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B1FB-AD79-433F-AF8F-C6B3E001D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952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16D48-D95F-458A-A90B-3C8FBF2CE51D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CCB6-125A-4040-88A4-C895D3F0A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1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CEC4E-08B8-4095-B195-5558C19D4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9286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6714B-A033-4963-B142-A9D23E6C5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1891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36572-A027-4AD7-A77A-38A63ED09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18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3F8C1-2E1B-4D0F-9DD2-B1868E549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8466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A34D2-95DF-4FBE-A8C9-8C75345E0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422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96234-2CDB-4A4A-A5DD-78C1A7025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1710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20D51-5EE5-4141-B59E-5226317F4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090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7B762-EC4F-4429-A66F-36C56178A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162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4300C-67A4-4254-AAD5-D0AC8D952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61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E8E94-BFED-4C60-B890-E305EA5CE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1382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FD5A0-294F-4415-8562-4369CEF8D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4975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42326-0197-4E66-B955-F00B7F664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44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8588E-5656-4EC9-9A9A-9072B6854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068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39DAA-3993-485F-87C9-828C6516F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981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DDDE6-1630-41E1-8469-DA21AF578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105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E7577-747A-46CE-9F1C-1BE8E4237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8442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F80F4-3104-4DBC-A5B7-10E896912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51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44969-82A9-41BD-B19D-C1385E979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3166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89CB7-71E5-473C-AAF0-3B17B3ADA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5160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DA2BB-3667-45CF-BA9F-0305F293F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291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C4DA8-C0B6-4ABE-9BAD-8227BEAB3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243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EC456-CE4F-4917-BD65-9366185DF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0043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07B71-2770-4364-8608-E818D06D7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135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3695-FB3F-4608-AD8F-02F937414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1817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ECA18-EEBF-4CA9-AF49-46472AA26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5296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8631F-A30C-4E02-B436-20556735B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209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B55E-2F34-4A7B-B4D1-2A2A5AB0C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508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5A59-33DE-4302-83F9-16955CF80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189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1D580-8F35-4453-9373-046189465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2525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D2432-BDF6-4E5C-91AE-1F43F80B3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305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5914F-5FA9-4606-B183-49211E935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317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C905A-6C78-4511-9422-D6704BB67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551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080D-405C-4386-9B74-F171FC9D9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23971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99363-3AB7-4E65-8D77-D0931CE26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2845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F20A0-4150-4299-8E90-A74C6E528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035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DC891-9CCE-4A4E-AEBA-9F4F3A171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454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7DB83-A0F2-496A-805F-CC1A605D7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721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CEFA-29D6-49B9-BD44-98A377B64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3206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C9178-069E-4B20-8ABE-4286B314C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32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1F835-11A0-42D9-AF0A-D6A8DCD16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837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33933-91D6-4586-939F-AF5249E4A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859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8A03-ED36-467D-A2DD-6A7453542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8709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8DB23-7274-4A21-80C0-C2AFE04C4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137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B8B5-8DD5-459F-A733-8C0BEC2D5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6801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051F3-6DC7-4E87-9A03-239F21627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6263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191C0-71E9-4B8B-9AE7-2F5566809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862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E56A2-DBF7-48D0-9011-2D38DEDAA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2578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D496-30D0-43EE-A308-8D3C0732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2214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65DC3-FC91-4159-ABE3-ECB060E24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3481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E336-CF1C-464C-8F1B-48238C302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435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A9096-C89F-4079-8B89-02813142D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93432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294D-412E-481E-94CF-EB44B867C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856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B31A-4F88-4300-BF5C-1A72551C5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078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8DE33-34BF-4AE2-9A6F-D0740957C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221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40208-7D48-404C-8797-C74A103B2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17816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5D2A2-2FBC-40A9-87A7-294DDBB95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2149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C25A3-A977-4F83-986C-F7D2A0E45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0116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A05F3-47BB-4566-9745-2F5A5DAAA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989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1905F-62DB-4E77-84F9-172F84835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3024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35190-47F2-43AC-B6E4-CC29EE4A4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9912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58143-529D-4270-B530-96A873238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79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C5E18-B863-42F6-B5AD-01E543427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4971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2F522-9D84-4934-8AAD-65D09B24F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59172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7B0F3-8AD2-4D0E-A2FD-F33CF8BB0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3036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0EA23-E29E-4352-B59B-5FDEED54E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392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4863A-2521-4E24-890A-B6A2377CD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156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CD64E-7724-42EE-8C38-F11B3F570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5223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67963-CEA4-47AE-883F-CDF3FFCA9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9731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95A0D-6419-4685-A6CD-24E9BBB2A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4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7F76C-1265-4AC3-803F-27F08A3B9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7431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6A83-8BA9-4FB0-B55D-A700F72F8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94405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C7DA3-8B61-4496-9ECA-E9D3BC637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438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F6655-FAA5-4847-BEFF-4112D7C2A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1329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C1D24-1ACC-4BD6-BE83-A6B261EE1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74752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5B569-963B-40E8-949E-CED036B7E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06003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FA778-44A1-4084-86A3-52D9C206C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9819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5A85B-8114-42B3-A8C9-409A67BEE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66320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D7B7-E6D9-4021-B998-49D6FF7EA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093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4ED88-DD61-4FCA-9467-20B79A7FB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3577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04433-98D6-41F6-9AB7-80B005376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3264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347CC-A9D9-4F84-88B8-E8D38A24A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09332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A32EB-2B59-4B4B-8A7A-6F4292DD4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9282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192AD-6D9E-4878-BFC4-BEC7DCAEC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363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Sleep de afbeelding naar de tijdelijke aanduiding of 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3A64F-C2BF-45C9-B820-51C1B605B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4995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68491-60C7-43FC-92CC-3EE6BED06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93921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8F851-D84B-43C8-A50C-F8E0CAAF5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209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8257E-4D30-4B8A-82EC-76A079F82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19930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6E1C5-624C-4C87-ADA8-BA15B874A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384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0689-896A-49DB-A713-F45C7C27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7882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C1A8E-7DA9-498E-8AAA-950084FCA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4832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5FCF2-4AA5-4F0E-89A0-CDC7BFB80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238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5C9F7-6E4E-4B1D-910E-0C25F623A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21092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D10C8-7540-458E-8FA1-C48188119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3232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31A18-9928-4F95-B61C-F653F9EAD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8102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Titelstijl van model bewerken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45CB9F4D-84D1-47FE-B486-710F7C0E9A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8F5E859C-0130-4346-BBDB-39A8409AB5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924D4DCB-F67F-4D37-AE6C-6393205C0F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DB4465-CD25-408C-9602-2EF7B34CD4ED}" type="datetimeFigureOut">
              <a:rPr lang="en-GB"/>
              <a:pPr/>
              <a:t>27/11/2014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3F63E6-7142-449F-A6E7-5FD2B10B33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5AD41349-7057-46E0-96D1-E5978AFE9A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6C51C27B-E339-40C9-B2BB-FF3A2E315E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94F59339-E1FF-4970-B214-E7B6BCC708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800B05B8-CCAC-4A8B-AAC1-EB5F7A0459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DBF9AD31-6CDE-4073-91E1-009B8E88F6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EBD99354-BEE4-47A0-9925-516C04A42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12F54C16-2FB9-4759-ABFF-F607D18248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EB6A08F2-63F6-4A1A-98B9-49954A7066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0.tif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4.tif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4.tif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6.tif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7.tif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9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5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9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0.tif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0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0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3318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33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3323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13324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3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smtClean="0">
                <a:solidFill>
                  <a:schemeClr val="bg1"/>
                </a:solidFill>
                <a:latin typeface="Asap"/>
                <a:cs typeface="Asap"/>
              </a:rPr>
              <a:t>JTPP</a:t>
            </a:r>
            <a:endParaRPr lang="en-GB" b="1" dirty="0">
              <a:solidFill>
                <a:schemeClr val="bg1"/>
              </a:solidFill>
              <a:latin typeface="Asap"/>
              <a:cs typeface="Asap"/>
            </a:endParaRPr>
          </a:p>
        </p:txBody>
      </p:sp>
      <p:sp>
        <p:nvSpPr>
          <p:cNvPr id="13327" name="TextBox 3"/>
          <p:cNvSpPr txBox="1">
            <a:spLocks noChangeArrowheads="1"/>
          </p:cNvSpPr>
          <p:nvPr/>
        </p:nvSpPr>
        <p:spPr bwMode="auto">
          <a:xfrm>
            <a:off x="899592" y="2060848"/>
            <a:ext cx="748883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Japan Tax &amp; Public </a:t>
            </a:r>
          </a:p>
          <a:p>
            <a:pPr eaLnBrk="1" hangingPunct="1"/>
            <a:r>
              <a:rPr lang="en-US" sz="40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Procurement</a:t>
            </a:r>
            <a:r>
              <a:rPr lang="en-US" sz="4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 Helpdesk</a:t>
            </a:r>
          </a:p>
          <a:p>
            <a:pPr eaLnBrk="1" hangingPunct="1"/>
            <a:r>
              <a:rPr lang="en-US" sz="4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(JTPP)</a:t>
            </a:r>
          </a:p>
          <a:p>
            <a:pPr eaLnBrk="1" hangingPunct="1"/>
            <a:r>
              <a:rPr lang="en-US" sz="4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- An introduction -</a:t>
            </a:r>
            <a:endParaRPr lang="fr-BE" sz="4400" b="1" dirty="0">
              <a:solidFill>
                <a:srgbClr val="042A9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Ovaal 2"/>
          <p:cNvSpPr/>
          <p:nvPr/>
        </p:nvSpPr>
        <p:spPr>
          <a:xfrm rot="2710847">
            <a:off x="7216699" y="1537194"/>
            <a:ext cx="1296144" cy="1296144"/>
          </a:xfrm>
          <a:prstGeom prst="ellipse">
            <a:avLst/>
          </a:prstGeom>
          <a:noFill/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6"/>
                </a:solidFill>
              </a:rPr>
              <a:t>For SMEs</a:t>
            </a:r>
            <a:endParaRPr lang="en-GB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BD07-67A0-4D98-8501-DE0C5AECEB8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Tekstvak 3"/>
          <p:cNvSpPr txBox="1"/>
          <p:nvPr/>
        </p:nvSpPr>
        <p:spPr>
          <a:xfrm>
            <a:off x="10597712" y="4127201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Afbeelding 4" descr="PPQS-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5"/>
          <a:stretch/>
        </p:blipFill>
        <p:spPr>
          <a:xfrm>
            <a:off x="-1" y="0"/>
            <a:ext cx="914400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 smtClean="0">
                <a:latin typeface="+mj-lt"/>
              </a:rPr>
              <a:t>PP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Quick</a:t>
            </a:r>
            <a:r>
              <a:rPr lang="ja-JP" altLang="en-US" dirty="0" smtClean="0">
                <a:latin typeface="+mj-lt"/>
              </a:rPr>
              <a:t> </a:t>
            </a:r>
            <a:r>
              <a:rPr lang="ja-JP" altLang="ja-JP" dirty="0" smtClean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can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Service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First insight into business opportunities</a:t>
            </a:r>
          </a:p>
          <a:p>
            <a:pPr algn="l"/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Keyword-search (10 keywords)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Distribution of tenders throughout the year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Currently live tenders (max 20 per keyword)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Past year tenders with winners, and winning bids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List of 25 currently most successful companies</a:t>
            </a:r>
          </a:p>
          <a:p>
            <a:pPr marL="914400" lvl="1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914400" lvl="1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algn="l"/>
            <a:endParaRPr lang="en-US" altLang="ja-JP" dirty="0" smtClean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393668"/>
            <a:ext cx="2677783" cy="18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48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BD07-67A0-4D98-8501-DE0C5AECEB8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Afbeelding 3" descr="PPQS-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+mj-lt"/>
              </a:rPr>
              <a:t>Preparations for tendering</a:t>
            </a:r>
          </a:p>
          <a:p>
            <a:pPr algn="l"/>
            <a:endParaRPr lang="en-GB" b="1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Obtaining tender qualifications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400" dirty="0" smtClean="0">
                <a:latin typeface="+mj-lt"/>
              </a:rPr>
              <a:t>Qualification Support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service</a:t>
            </a:r>
          </a:p>
          <a:p>
            <a:pPr marL="914400" lvl="1" indent="-457200" algn="l">
              <a:buFont typeface="Arial"/>
              <a:buChar char="•"/>
            </a:pPr>
            <a:endParaRPr lang="en-GB" sz="2400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Establishing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a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local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presence</a:t>
            </a:r>
            <a:r>
              <a:rPr lang="ja-JP" altLang="en-US" dirty="0" smtClean="0">
                <a:latin typeface="+mj-lt"/>
              </a:rPr>
              <a:t> </a:t>
            </a:r>
            <a:r>
              <a:rPr lang="ja-JP" altLang="ja-JP" dirty="0" smtClean="0">
                <a:latin typeface="+mj-lt"/>
              </a:rPr>
              <a:t>(</a:t>
            </a:r>
            <a:r>
              <a:rPr lang="en-US" altLang="ja-JP" i="1" dirty="0" smtClean="0">
                <a:latin typeface="+mj-lt"/>
              </a:rPr>
              <a:t>external)</a:t>
            </a: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365394"/>
            <a:ext cx="2677783" cy="18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2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AD5D-9484-477C-B51D-3CE57681839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Afbeelding 4" descr="shikaku_shinsa2013_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" y="404663"/>
            <a:ext cx="8640961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+mj-lt"/>
              </a:rPr>
              <a:t>Preparations for tendering</a:t>
            </a:r>
          </a:p>
          <a:p>
            <a:pPr algn="l"/>
            <a:endParaRPr lang="en-GB" b="1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Obtaining tender qualifications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400" dirty="0" smtClean="0">
                <a:latin typeface="+mj-lt"/>
              </a:rPr>
              <a:t>Qualification Support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service</a:t>
            </a:r>
          </a:p>
          <a:p>
            <a:pPr marL="914400" lvl="1" indent="-457200" algn="l">
              <a:buFont typeface="Arial"/>
              <a:buChar char="•"/>
            </a:pPr>
            <a:endParaRPr lang="en-GB" sz="2400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Establishing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a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local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presence</a:t>
            </a:r>
            <a:r>
              <a:rPr lang="ja-JP" altLang="en-US" dirty="0" smtClean="0">
                <a:latin typeface="+mj-lt"/>
              </a:rPr>
              <a:t> </a:t>
            </a:r>
            <a:r>
              <a:rPr lang="ja-JP" altLang="ja-JP" dirty="0" smtClean="0">
                <a:latin typeface="+mj-lt"/>
              </a:rPr>
              <a:t>(</a:t>
            </a:r>
            <a:r>
              <a:rPr lang="en-US" altLang="ja-JP" i="1" dirty="0" smtClean="0">
                <a:latin typeface="+mj-lt"/>
              </a:rPr>
              <a:t>external)</a:t>
            </a:r>
          </a:p>
          <a:p>
            <a:pPr marL="457200" indent="-457200" algn="l">
              <a:buFont typeface="Arial"/>
              <a:buChar char="•"/>
            </a:pPr>
            <a:r>
              <a:rPr lang="ja-JP" altLang="ja-JP" dirty="0" smtClean="0">
                <a:latin typeface="+mj-lt"/>
              </a:rPr>
              <a:t>F</a:t>
            </a:r>
            <a:r>
              <a:rPr lang="en-US" altLang="ja-JP" dirty="0" err="1" smtClean="0">
                <a:latin typeface="+mj-lt"/>
              </a:rPr>
              <a:t>inding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a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local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partner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(EEN)</a:t>
            </a: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365394"/>
            <a:ext cx="2677783" cy="18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57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+mj-lt"/>
              </a:rPr>
              <a:t>Tender monitoring by JTPP</a:t>
            </a:r>
          </a:p>
          <a:p>
            <a:pPr algn="l"/>
            <a:endParaRPr lang="en-US" b="1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Tendering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monitoring by JTPP Helpdesk can be discussed, but will be limited in scope and time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Website also gives hints on how to monitor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384945"/>
            <a:ext cx="2677783" cy="18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2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+mj-lt"/>
              </a:rPr>
              <a:t>Support with actual tendering</a:t>
            </a:r>
          </a:p>
          <a:p>
            <a:pPr algn="l"/>
            <a:endParaRPr lang="en-GB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dirty="0">
                <a:latin typeface="+mj-lt"/>
              </a:rPr>
              <a:t>Tailor-made </a:t>
            </a:r>
            <a:r>
              <a:rPr lang="en-GB" dirty="0" smtClean="0">
                <a:latin typeface="+mj-lt"/>
              </a:rPr>
              <a:t>support &amp; guidance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Surrounding paperwork etc.</a:t>
            </a:r>
            <a:endParaRPr lang="en-GB" dirty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Tender-content itself is your responsibility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Pool of freelance translators</a:t>
            </a:r>
          </a:p>
          <a:p>
            <a:pPr marL="457200" indent="-457200" algn="l">
              <a:buFont typeface="Arial"/>
              <a:buChar char="•"/>
            </a:pPr>
            <a:endParaRPr lang="en-GB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GB" dirty="0" smtClean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" y="384945"/>
            <a:ext cx="2657883" cy="18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1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+mj-lt"/>
              </a:rPr>
              <a:t>Training</a:t>
            </a:r>
            <a:r>
              <a:rPr lang="ja-JP" altLang="en-US" b="1" dirty="0" smtClean="0">
                <a:latin typeface="+mj-lt"/>
              </a:rPr>
              <a:t> </a:t>
            </a:r>
            <a:r>
              <a:rPr lang="en-US" altLang="ja-JP" b="1" dirty="0" smtClean="0">
                <a:latin typeface="+mj-lt"/>
              </a:rPr>
              <a:t>by JTPP Helpdesk</a:t>
            </a:r>
            <a:r>
              <a:rPr lang="ja-JP" altLang="en-US" b="1" dirty="0" smtClean="0">
                <a:latin typeface="+mj-lt"/>
              </a:rPr>
              <a:t> </a:t>
            </a:r>
            <a:endParaRPr lang="en-GB" b="1" dirty="0" smtClean="0">
              <a:latin typeface="+mj-lt"/>
            </a:endParaRPr>
          </a:p>
          <a:p>
            <a:pPr algn="l"/>
            <a:endParaRPr lang="en-GB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Webinars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Seminars</a:t>
            </a:r>
            <a:endParaRPr lang="en-GB" dirty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Customized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training</a:t>
            </a:r>
            <a:endParaRPr lang="en-GB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GB" dirty="0" smtClean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682500" cy="15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smtClean="0">
                <a:solidFill>
                  <a:schemeClr val="bg1"/>
                </a:solidFill>
              </a:rPr>
              <a:t>Eligibility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560" y="1916832"/>
            <a:ext cx="792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+mj-lt"/>
              </a:rPr>
              <a:t>JTPP Helpdesk services are available for enterprises which</a:t>
            </a:r>
          </a:p>
          <a:p>
            <a:pPr marL="457200" indent="-457200" algn="l">
              <a:buFont typeface="Arial"/>
              <a:buChar char="•"/>
            </a:pPr>
            <a:r>
              <a:rPr lang="en-GB" altLang="ja-JP" sz="2400" dirty="0" smtClean="0">
                <a:latin typeface="+mj-lt"/>
              </a:rPr>
              <a:t>H</a:t>
            </a:r>
            <a:r>
              <a:rPr lang="en-US" altLang="ja-JP" sz="2400" dirty="0" err="1" smtClean="0">
                <a:latin typeface="+mj-lt"/>
              </a:rPr>
              <a:t>ave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registered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with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ja-JP" altLang="ja-JP" sz="2400" dirty="0" smtClean="0">
                <a:latin typeface="+mj-lt"/>
              </a:rPr>
              <a:t>E</a:t>
            </a:r>
            <a:r>
              <a:rPr lang="en-US" altLang="ja-JP" sz="2400" dirty="0" err="1" smtClean="0">
                <a:latin typeface="+mj-lt"/>
              </a:rPr>
              <a:t>UbusinessinJapan.eu</a:t>
            </a:r>
            <a:r>
              <a:rPr lang="ja-JP" altLang="en-US" sz="2400" dirty="0" smtClean="0">
                <a:latin typeface="+mj-lt"/>
              </a:rPr>
              <a:t> </a:t>
            </a:r>
            <a:endParaRPr lang="en-GB" sz="2400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sz="2400" dirty="0" smtClean="0">
                <a:latin typeface="+mj-lt"/>
              </a:rPr>
              <a:t>Have their legal and main operating base in one of the EU member states,</a:t>
            </a:r>
          </a:p>
          <a:p>
            <a:pPr marL="457200" indent="-457200" algn="l">
              <a:buFont typeface="Arial"/>
              <a:buChar char="•"/>
            </a:pPr>
            <a:r>
              <a:rPr lang="en-GB" sz="2400" dirty="0" smtClean="0">
                <a:latin typeface="+mj-lt"/>
              </a:rPr>
              <a:t>Employ less than 250 annual work units</a:t>
            </a:r>
          </a:p>
          <a:p>
            <a:pPr marL="457200" indent="-457200" algn="l">
              <a:buFont typeface="Arial"/>
              <a:buChar char="•"/>
            </a:pPr>
            <a:r>
              <a:rPr lang="en-GB" sz="2400" dirty="0" smtClean="0">
                <a:latin typeface="+mj-lt"/>
              </a:rPr>
              <a:t>Have an annual turnover of less than €50 </a:t>
            </a:r>
            <a:r>
              <a:rPr lang="en-GB" sz="2400" dirty="0" err="1" smtClean="0">
                <a:latin typeface="+mj-lt"/>
              </a:rPr>
              <a:t>mln</a:t>
            </a:r>
            <a:endParaRPr lang="en-GB" sz="2400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sz="2400" dirty="0" smtClean="0">
                <a:latin typeface="+mj-lt"/>
              </a:rPr>
              <a:t>Have balance sheet total of less than €43 </a:t>
            </a:r>
            <a:r>
              <a:rPr lang="en-GB" sz="2400" dirty="0" err="1" smtClean="0">
                <a:latin typeface="+mj-lt"/>
              </a:rPr>
              <a:t>mln</a:t>
            </a:r>
            <a:endParaRPr lang="en-GB" sz="2400" dirty="0" smtClean="0">
              <a:latin typeface="+mj-lt"/>
            </a:endParaRPr>
          </a:p>
          <a:p>
            <a:pPr algn="l"/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430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 dirty="0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5536" y="2564904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+mj-lt"/>
              </a:rPr>
              <a:t>Today’s topic</a:t>
            </a:r>
          </a:p>
          <a:p>
            <a:pPr algn="l"/>
            <a:endParaRPr lang="en-GB" dirty="0" smtClean="0">
              <a:latin typeface="+mj-lt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Outline of services provided by Japan Tax &amp; Public Procurement Helpdesk</a:t>
            </a:r>
            <a:endParaRPr lang="en-GB" dirty="0">
              <a:latin typeface="+mj-lt"/>
            </a:endParaRPr>
          </a:p>
        </p:txBody>
      </p:sp>
      <p:pic>
        <p:nvPicPr>
          <p:cNvPr id="17" name="Afbeelding 16" descr="PP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736304" cy="19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9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2204863"/>
            <a:ext cx="7670800" cy="366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t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800"/>
              </a:spcBef>
              <a:buSzPct val="125000"/>
              <a:buNone/>
            </a:pPr>
            <a:r>
              <a:rPr lang="en-US" altLang="en-US" sz="2400" b="1" dirty="0" smtClean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Where to find us and </a:t>
            </a:r>
            <a:r>
              <a:rPr lang="en-US" altLang="en-US" sz="2400" b="1" dirty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h</a:t>
            </a:r>
            <a:r>
              <a:rPr lang="en-US" altLang="en-US" sz="2400" b="1" dirty="0" smtClean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ow to get in touch</a:t>
            </a:r>
          </a:p>
          <a:p>
            <a:pPr>
              <a:lnSpc>
                <a:spcPct val="50000"/>
              </a:lnSpc>
              <a:spcBef>
                <a:spcPts val="2800"/>
              </a:spcBef>
              <a:buSzPct val="125000"/>
            </a:pPr>
            <a:r>
              <a:rPr lang="en-US" altLang="en-US" sz="2400" dirty="0" err="1" smtClean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EUjapanbusinessinJapan.eu</a:t>
            </a:r>
            <a:endParaRPr lang="en-US" altLang="en-US" sz="2400" dirty="0" smtClean="0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  <a:p>
            <a:pPr>
              <a:lnSpc>
                <a:spcPct val="50000"/>
              </a:lnSpc>
              <a:spcBef>
                <a:spcPts val="2800"/>
              </a:spcBef>
              <a:buSzPct val="125000"/>
            </a:pPr>
            <a:r>
              <a:rPr lang="en-US" altLang="en-US" sz="2400" dirty="0" smtClean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Twitter: @JTPPHELPDESK</a:t>
            </a:r>
          </a:p>
          <a:p>
            <a:pPr>
              <a:lnSpc>
                <a:spcPct val="50000"/>
              </a:lnSpc>
              <a:spcBef>
                <a:spcPts val="2800"/>
              </a:spcBef>
              <a:buSzPct val="125000"/>
            </a:pPr>
            <a:r>
              <a:rPr lang="en-US" altLang="en-US" sz="2400" dirty="0" smtClean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Email: JTPPHELPDESK@eubusinessinjapan.eu</a:t>
            </a:r>
          </a:p>
          <a:p>
            <a:pPr>
              <a:lnSpc>
                <a:spcPct val="50000"/>
              </a:lnSpc>
              <a:spcBef>
                <a:spcPts val="2800"/>
              </a:spcBef>
              <a:buSzPct val="125000"/>
            </a:pPr>
            <a:r>
              <a:rPr lang="en-US" altLang="en-US" sz="2400" dirty="0" smtClean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Tel: +81 3 6408 0281 (Tokyo)</a:t>
            </a:r>
          </a:p>
          <a:p>
            <a:pPr>
              <a:lnSpc>
                <a:spcPct val="50000"/>
              </a:lnSpc>
              <a:spcBef>
                <a:spcPts val="2800"/>
              </a:spcBef>
              <a:buSzPct val="125000"/>
            </a:pPr>
            <a:r>
              <a:rPr lang="en-US" altLang="en-US" sz="2400" dirty="0" smtClean="0">
                <a:latin typeface="Myriad Pro" panose="020B0503030403020204" pitchFamily="34" charset="0"/>
                <a:ea typeface="Myriad Pro Bold" charset="0"/>
                <a:cs typeface="Myriad Pro Bold" charset="0"/>
                <a:sym typeface="Myriad Pro Bold" charset="0"/>
              </a:rPr>
              <a:t>Tel: +32 2 282 00 40 (Brussels)</a:t>
            </a:r>
            <a:endParaRPr lang="en-US" altLang="en-US" sz="2400" dirty="0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488532"/>
            <a:ext cx="2677783" cy="16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9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5536" y="256490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ja-JP" b="1" dirty="0" smtClean="0">
                <a:latin typeface="Asap"/>
                <a:cs typeface="Asap"/>
              </a:rPr>
              <a:t>News section:</a:t>
            </a:r>
          </a:p>
          <a:p>
            <a:pPr marL="457200" indent="-457200" algn="l">
              <a:buFont typeface="Arial"/>
              <a:buChar char="•"/>
            </a:pPr>
            <a:r>
              <a:rPr lang="en-GB" altLang="ja-JP" dirty="0" smtClean="0">
                <a:latin typeface="Asap"/>
                <a:cs typeface="Asap"/>
              </a:rPr>
              <a:t>Policy developments</a:t>
            </a:r>
            <a:r>
              <a:rPr lang="en-GB" altLang="ja-JP" dirty="0">
                <a:latin typeface="Asap"/>
                <a:cs typeface="Asap"/>
              </a:rPr>
              <a:t> </a:t>
            </a:r>
            <a:r>
              <a:rPr lang="en-GB" altLang="ja-JP" dirty="0" smtClean="0">
                <a:latin typeface="Asap"/>
                <a:cs typeface="Asap"/>
              </a:rPr>
              <a:t>and trends in public procurement and tax in Japan</a:t>
            </a:r>
          </a:p>
          <a:p>
            <a:pPr marL="457200" indent="-457200" algn="l">
              <a:buFont typeface="Arial"/>
              <a:buChar char="•"/>
            </a:pPr>
            <a:r>
              <a:rPr lang="en-GB" altLang="ja-JP" dirty="0">
                <a:latin typeface="Asap"/>
                <a:cs typeface="Asap"/>
              </a:rPr>
              <a:t>Interesting tender opportunities</a:t>
            </a:r>
          </a:p>
          <a:p>
            <a:pPr marL="457200" indent="-457200" algn="l">
              <a:buFont typeface="Arial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5" name="Afbeelding 4" descr="news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831609" cy="201622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+mj-lt"/>
              </a:rPr>
              <a:t>Twitter service: @JTPPHELPDESK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News snippets on PP and tax in Japanese media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Interesting calls for tender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JTPP Helpdesk news announcements</a:t>
            </a:r>
          </a:p>
          <a:p>
            <a:pPr marL="457200" indent="-457200" algn="l">
              <a:buFont typeface="Arial"/>
              <a:buChar char="•"/>
            </a:pPr>
            <a:endParaRPr lang="en-GB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GB" dirty="0" smtClean="0">
              <a:latin typeface="+mj-lt"/>
            </a:endParaRPr>
          </a:p>
          <a:p>
            <a:pPr algn="l"/>
            <a:endParaRPr lang="en-GB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GB" dirty="0" smtClean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332656"/>
            <a:ext cx="2677783" cy="19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5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5536" y="256490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+mj-lt"/>
              </a:rPr>
              <a:t>Information clearing house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>
                <a:latin typeface="+mj-lt"/>
              </a:rPr>
              <a:t>I</a:t>
            </a:r>
            <a:r>
              <a:rPr lang="en-GB" dirty="0" smtClean="0">
                <a:latin typeface="+mj-lt"/>
              </a:rPr>
              <a:t>nformation regarding regulations and  procedures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First-line information on taxation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In-depth information about policy developments and trends in subsectors (PP)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Macro-level statistics (PP)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WTO-related info (PP)</a:t>
            </a:r>
          </a:p>
          <a:p>
            <a:pPr marL="457200" indent="-457200" algn="l">
              <a:buFont typeface="Arial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2696214" cy="1918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1916"/>
            <a:ext cx="2722240" cy="19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9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5536" y="2564904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GB" b="1" dirty="0" smtClean="0">
                <a:latin typeface="+mj-lt"/>
              </a:rPr>
              <a:t>Inquiry service 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sz="2400" dirty="0" smtClean="0">
                <a:latin typeface="+mj-lt"/>
              </a:rPr>
              <a:t>first reply within 48 hours</a:t>
            </a:r>
          </a:p>
          <a:p>
            <a:pPr algn="l"/>
            <a:endParaRPr lang="en-GB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latin typeface="+mj-lt"/>
              </a:rPr>
              <a:t>Ask-the-expert service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sz="2400" dirty="0" smtClean="0">
                <a:latin typeface="+mj-lt"/>
              </a:rPr>
              <a:t>Legal tax advice by third party experts</a:t>
            </a:r>
          </a:p>
          <a:p>
            <a:pPr marL="457200" indent="-457200" algn="l">
              <a:buFont typeface="Arial"/>
              <a:buChar char="•"/>
            </a:pPr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3875"/>
            <a:ext cx="2722240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5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 smtClean="0">
                <a:latin typeface="+mj-lt"/>
              </a:rPr>
              <a:t>PP</a:t>
            </a:r>
            <a:r>
              <a:rPr lang="ja-JP" altLang="en-US" b="1" dirty="0" smtClean="0">
                <a:latin typeface="+mj-lt"/>
              </a:rPr>
              <a:t> </a:t>
            </a:r>
            <a:r>
              <a:rPr lang="en-US" altLang="ja-JP" b="1" dirty="0" smtClean="0">
                <a:latin typeface="+mj-lt"/>
              </a:rPr>
              <a:t>Quick</a:t>
            </a:r>
            <a:r>
              <a:rPr lang="ja-JP" altLang="en-US" b="1" dirty="0" smtClean="0">
                <a:latin typeface="+mj-lt"/>
              </a:rPr>
              <a:t> </a:t>
            </a:r>
            <a:r>
              <a:rPr lang="ja-JP" altLang="ja-JP" b="1" dirty="0" smtClean="0">
                <a:latin typeface="+mj-lt"/>
              </a:rPr>
              <a:t>s</a:t>
            </a:r>
            <a:r>
              <a:rPr lang="en-US" altLang="ja-JP" b="1" dirty="0" smtClean="0">
                <a:latin typeface="+mj-lt"/>
              </a:rPr>
              <a:t>can</a:t>
            </a:r>
            <a:r>
              <a:rPr lang="ja-JP" altLang="en-US" b="1" dirty="0" smtClean="0">
                <a:latin typeface="+mj-lt"/>
              </a:rPr>
              <a:t> </a:t>
            </a:r>
            <a:r>
              <a:rPr lang="en-US" altLang="ja-JP" b="1" dirty="0" smtClean="0">
                <a:latin typeface="+mj-lt"/>
              </a:rPr>
              <a:t>Service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First insight into business opportunities</a:t>
            </a:r>
          </a:p>
          <a:p>
            <a:pPr algn="l"/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Keyword-search (10 keywords)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Distribution of tenders throughout the year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Currently live tenders (max 20 per keyword)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Past year tenders with winners, and winning bids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List of 25 currently most successful companies</a:t>
            </a:r>
          </a:p>
          <a:p>
            <a:pPr marL="914400" lvl="1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914400" lvl="1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algn="l"/>
            <a:endParaRPr lang="en-US" altLang="ja-JP" dirty="0" smtClean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393668"/>
            <a:ext cx="2677783" cy="18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25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AD5D-9484-477C-B51D-3CE57681839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Afbeelding 4" descr="PPQS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8607425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349250" y="1357313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64306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627313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5438775" y="1357313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8250" y="6572250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b="1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20491" name="Rectangle 1"/>
          <p:cNvSpPr txBox="1">
            <a:spLocks noChangeArrowheads="1"/>
          </p:cNvSpPr>
          <p:nvPr/>
        </p:nvSpPr>
        <p:spPr bwMode="auto">
          <a:xfrm>
            <a:off x="2555875" y="6129338"/>
            <a:ext cx="5775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42A93"/>
                </a:solidFill>
                <a:latin typeface="Asap"/>
                <a:ea typeface="Myriad Pro It" charset="0"/>
                <a:cs typeface="Asap"/>
                <a:sym typeface="Myriad Pro It" charset="0"/>
              </a:rPr>
              <a:t>www.EUbusinessinJapan.eu</a:t>
            </a:r>
            <a:endParaRPr lang="en-US" altLang="en-US" sz="2800" dirty="0">
              <a:solidFill>
                <a:srgbClr val="042A93"/>
              </a:solidFill>
              <a:latin typeface="Asap"/>
              <a:cs typeface="Asap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3633788" y="1357313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FontTx/>
              <a:buNone/>
            </a:pPr>
            <a:r>
              <a:rPr lang="en-US" altLang="en-US" sz="1300" i="1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1856" y="404664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 smtClean="0">
                <a:solidFill>
                  <a:schemeClr val="bg1"/>
                </a:solidFill>
              </a:rPr>
              <a:t>Topic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83568" y="2564904"/>
            <a:ext cx="7920880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dirty="0" smtClean="0">
                <a:latin typeface="+mj-lt"/>
              </a:rPr>
              <a:t>PP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Quick</a:t>
            </a:r>
            <a:r>
              <a:rPr lang="ja-JP" altLang="en-US" dirty="0" smtClean="0">
                <a:latin typeface="+mj-lt"/>
              </a:rPr>
              <a:t> </a:t>
            </a:r>
            <a:r>
              <a:rPr lang="ja-JP" altLang="ja-JP" dirty="0" smtClean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can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Service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First insight into business opportunities</a:t>
            </a:r>
          </a:p>
          <a:p>
            <a:pPr algn="l"/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ja-JP" dirty="0" smtClean="0">
                <a:latin typeface="+mj-lt"/>
              </a:rPr>
              <a:t>Keyword-search (10 keywords)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Distribution of tenders throughout the year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Currently live tenders (max 20 per keyword)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Past year tenders with winners, and winning bids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List of 25 currently most successful companies</a:t>
            </a:r>
          </a:p>
          <a:p>
            <a:pPr marL="914400" lvl="1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914400" lvl="1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altLang="ja-JP" dirty="0" smtClean="0">
              <a:latin typeface="+mj-lt"/>
            </a:endParaRPr>
          </a:p>
          <a:p>
            <a:pPr algn="l"/>
            <a:endParaRPr lang="en-US" altLang="ja-JP" dirty="0" smtClean="0"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+mj-lt"/>
            </a:endParaRPr>
          </a:p>
          <a:p>
            <a:pPr algn="l"/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" y="393668"/>
            <a:ext cx="2677783" cy="18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48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TPP presentation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Asap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sap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JTPP presentation.potx</Template>
  <TotalTime>696</TotalTime>
  <Pages>0</Pages>
  <Words>1689</Words>
  <Characters>0</Characters>
  <Application>Microsoft Office PowerPoint</Application>
  <PresentationFormat>On-screen Show (4:3)</PresentationFormat>
  <Lines>0</Lines>
  <Paragraphs>306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ＭＳ Ｐゴシック</vt:lpstr>
      <vt:lpstr>Arial</vt:lpstr>
      <vt:lpstr>Asap</vt:lpstr>
      <vt:lpstr>Calibri</vt:lpstr>
      <vt:lpstr>Gill Sans</vt:lpstr>
      <vt:lpstr>Myriad Pro</vt:lpstr>
      <vt:lpstr>Myriad Pro Bold</vt:lpstr>
      <vt:lpstr>Myriad Pro It</vt:lpstr>
      <vt:lpstr>Myriad Pro Semibold It</vt:lpstr>
      <vt:lpstr>ヒラギノ角ゴ ProN W3</vt:lpstr>
      <vt:lpstr>JTPP presentation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Title, Bullets &amp; Photo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EU-Japan Centre  for Industrial Cooperation</dc:title>
  <dc:creator>Andiol Burguete</dc:creator>
  <cp:lastModifiedBy>Andrew  Carroll</cp:lastModifiedBy>
  <cp:revision>146</cp:revision>
  <cp:lastPrinted>2014-11-05T06:21:52Z</cp:lastPrinted>
  <dcterms:modified xsi:type="dcterms:W3CDTF">2014-11-27T08:20:19Z</dcterms:modified>
</cp:coreProperties>
</file>